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076138502" r:id="rId2"/>
    <p:sldId id="2076138480" r:id="rId3"/>
    <p:sldId id="2076138466" r:id="rId4"/>
    <p:sldId id="273" r:id="rId5"/>
    <p:sldId id="2076138497" r:id="rId6"/>
    <p:sldId id="2076138498" r:id="rId7"/>
    <p:sldId id="275" r:id="rId8"/>
    <p:sldId id="285" r:id="rId9"/>
    <p:sldId id="284" r:id="rId10"/>
    <p:sldId id="280" r:id="rId11"/>
    <p:sldId id="2076138483" r:id="rId12"/>
    <p:sldId id="256" r:id="rId13"/>
    <p:sldId id="262" r:id="rId14"/>
    <p:sldId id="2076138484" r:id="rId15"/>
    <p:sldId id="2076138485" r:id="rId16"/>
    <p:sldId id="2076138487" r:id="rId17"/>
    <p:sldId id="2076138488" r:id="rId18"/>
    <p:sldId id="2076138486" r:id="rId19"/>
    <p:sldId id="307" r:id="rId20"/>
    <p:sldId id="2076138490" r:id="rId21"/>
    <p:sldId id="2076138503" r:id="rId22"/>
    <p:sldId id="2076138501" r:id="rId23"/>
    <p:sldId id="298" r:id="rId24"/>
    <p:sldId id="299" r:id="rId25"/>
    <p:sldId id="2076138489" r:id="rId26"/>
    <p:sldId id="2076138500" r:id="rId27"/>
  </p:sldIdLst>
  <p:sldSz cx="12192000" cy="6858000"/>
  <p:notesSz cx="6858000" cy="9144000"/>
  <p:embeddedFontLst>
    <p:embeddedFont>
      <p:font typeface="Segoe UI" panose="020B0502040204020203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9" roundtripDataSignature="AMtx7mjOLftC4tduGGTVRlrAnADRo9Ab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3939A9-B533-89A3-FABB-E17F314082B6}" v="2" dt="2025-04-30T19:47:53.362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49"/>
    <p:restoredTop sz="96271" autoAdjust="0"/>
  </p:normalViewPr>
  <p:slideViewPr>
    <p:cSldViewPr snapToGrid="0">
      <p:cViewPr varScale="1">
        <p:scale>
          <a:sx n="98" d="100"/>
          <a:sy n="98" d="100"/>
        </p:scale>
        <p:origin x="96" y="282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ep Borwal" userId="S::sborwal@unomaha.edu::1ba29cda-42f3-4332-b4f4-548d2f96038b" providerId="AD" clId="Web-{333939A9-B533-89A3-FABB-E17F314082B6}"/>
    <pc:docChg chg="modSld">
      <pc:chgData name="Sandeep Borwal" userId="S::sborwal@unomaha.edu::1ba29cda-42f3-4332-b4f4-548d2f96038b" providerId="AD" clId="Web-{333939A9-B533-89A3-FABB-E17F314082B6}" dt="2025-04-30T19:47:53.362" v="1"/>
      <pc:docMkLst>
        <pc:docMk/>
      </pc:docMkLst>
      <pc:sldChg chg="addSp delSp">
        <pc:chgData name="Sandeep Borwal" userId="S::sborwal@unomaha.edu::1ba29cda-42f3-4332-b4f4-548d2f96038b" providerId="AD" clId="Web-{333939A9-B533-89A3-FABB-E17F314082B6}" dt="2025-04-30T19:47:53.362" v="1"/>
        <pc:sldMkLst>
          <pc:docMk/>
          <pc:sldMk cId="0" sldId="262"/>
        </pc:sldMkLst>
        <pc:picChg chg="add del">
          <ac:chgData name="Sandeep Borwal" userId="S::sborwal@unomaha.edu::1ba29cda-42f3-4332-b4f4-548d2f96038b" providerId="AD" clId="Web-{333939A9-B533-89A3-FABB-E17F314082B6}" dt="2025-04-30T19:47:53.362" v="1"/>
          <ac:picMkLst>
            <pc:docMk/>
            <pc:sldMk cId="0" sldId="262"/>
            <ac:picMk id="7" creationId="{A9F1198A-611F-EC85-FED9-53BCEBC796F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title>
      <c:tx>
        <c:rich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Personal‑Income Growth (YoY %)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Pct Growth</c:v>
                </c:pt>
              </c:strCache>
            </c:strRef>
          </c:tx>
          <c:invertIfNegative val="1"/>
          <c:cat>
            <c:strRef>
              <c:f>Sheet1!$A$2:$A$6</c:f>
              <c:strCach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3.8</c:v>
                </c:pt>
                <c:pt idx="1">
                  <c:v>4.0999999999999996</c:v>
                </c:pt>
                <c:pt idx="2">
                  <c:v>4.5</c:v>
                </c:pt>
                <c:pt idx="3">
                  <c:v>4.2</c:v>
                </c:pt>
                <c:pt idx="4">
                  <c:v>4.5999999999999996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47-E247-A9F3-3541F348B3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ARIMA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Test 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AllHomes</c:v>
                </c:pt>
                <c:pt idx="1">
                  <c:v>Condo</c:v>
                </c:pt>
                <c:pt idx="2">
                  <c:v>SingleFamily</c:v>
                </c:pt>
                <c:pt idx="3">
                  <c:v>ThreeBedRoom</c:v>
                </c:pt>
                <c:pt idx="4">
                  <c:v>TwoBedRoom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1.34</c:v>
                </c:pt>
                <c:pt idx="1">
                  <c:v>0.74</c:v>
                </c:pt>
                <c:pt idx="2">
                  <c:v>2.0299999999999998</c:v>
                </c:pt>
                <c:pt idx="3">
                  <c:v>1.23</c:v>
                </c:pt>
                <c:pt idx="4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B6-CA4F-908B-91368A55629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 MAE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AllHomes</c:v>
                </c:pt>
                <c:pt idx="1">
                  <c:v>Condo</c:v>
                </c:pt>
                <c:pt idx="2">
                  <c:v>SingleFamily</c:v>
                </c:pt>
                <c:pt idx="3">
                  <c:v>ThreeBedRoom</c:v>
                </c:pt>
                <c:pt idx="4">
                  <c:v>TwoBedRoom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0.71</c:v>
                </c:pt>
                <c:pt idx="1">
                  <c:v>0.28000000000000003</c:v>
                </c:pt>
                <c:pt idx="2">
                  <c:v>0.73</c:v>
                </c:pt>
                <c:pt idx="3">
                  <c:v>0.59</c:v>
                </c:pt>
                <c:pt idx="4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B6-CA4F-908B-91368A5562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1446832"/>
        <c:axId val="881445392"/>
      </c:barChart>
      <c:catAx>
        <c:axId val="881446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1445392"/>
        <c:crosses val="autoZero"/>
        <c:auto val="1"/>
        <c:lblAlgn val="ctr"/>
        <c:lblOffset val="100"/>
        <c:noMultiLvlLbl val="0"/>
      </c:catAx>
      <c:valAx>
        <c:axId val="881445392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1446832"/>
        <c:crosses val="autoZero"/>
        <c:crossBetween val="between"/>
        <c:majorUnit val="1"/>
        <c:minorUnit val="0.2"/>
      </c:valAx>
      <c:spPr>
        <a:noFill/>
        <a:ln>
          <a:solidFill>
            <a:schemeClr val="accent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LSTM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Test 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AllHomes</c:v>
                </c:pt>
                <c:pt idx="1">
                  <c:v>Condo</c:v>
                </c:pt>
                <c:pt idx="2">
                  <c:v>SingleFamily</c:v>
                </c:pt>
                <c:pt idx="3">
                  <c:v>ThreeBedRoom</c:v>
                </c:pt>
                <c:pt idx="4">
                  <c:v>TwoBedRoom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7.55</c:v>
                </c:pt>
                <c:pt idx="1">
                  <c:v>5.38</c:v>
                </c:pt>
                <c:pt idx="2">
                  <c:v>8.2799999999999994</c:v>
                </c:pt>
                <c:pt idx="3">
                  <c:v>5.57</c:v>
                </c:pt>
                <c:pt idx="4">
                  <c:v>8.0399999999999991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5F-D54A-993B-DCA08966E8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 MAE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AllHomes</c:v>
                </c:pt>
                <c:pt idx="1">
                  <c:v>Condo</c:v>
                </c:pt>
                <c:pt idx="2">
                  <c:v>SingleFamily</c:v>
                </c:pt>
                <c:pt idx="3">
                  <c:v>ThreeBedRoom</c:v>
                </c:pt>
                <c:pt idx="4">
                  <c:v>TwoBedRoom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3.48</c:v>
                </c:pt>
                <c:pt idx="1">
                  <c:v>2.79</c:v>
                </c:pt>
                <c:pt idx="2">
                  <c:v>4.7</c:v>
                </c:pt>
                <c:pt idx="3">
                  <c:v>2.4900000000000002</c:v>
                </c:pt>
                <c:pt idx="4">
                  <c:v>4.9000000000000004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5F-D54A-993B-DCA08966E8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6495824"/>
        <c:axId val="936495464"/>
      </c:barChart>
      <c:catAx>
        <c:axId val="936495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6495464"/>
        <c:crosses val="autoZero"/>
        <c:auto val="1"/>
        <c:lblAlgn val="ctr"/>
        <c:lblOffset val="100"/>
        <c:noMultiLvlLbl val="0"/>
      </c:catAx>
      <c:valAx>
        <c:axId val="936495464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6495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RMSE</c:v>
                </c:pt>
              </c:strCache>
            </c:strRef>
          </c:tx>
          <c:invertIfNegative val="1"/>
          <c:cat>
            <c:strRef>
              <c:f>Sheet1!$A$2:$A$6</c:f>
              <c:strCache>
                <c:ptCount val="5"/>
                <c:pt idx="0">
                  <c:v>All</c:v>
                </c:pt>
                <c:pt idx="1">
                  <c:v>Condo</c:v>
                </c:pt>
                <c:pt idx="2">
                  <c:v>SF</c:v>
                </c:pt>
                <c:pt idx="3">
                  <c:v>3‑Bed</c:v>
                </c:pt>
                <c:pt idx="4">
                  <c:v>2‑Bed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5.4</c:v>
                </c:pt>
                <c:pt idx="1">
                  <c:v>3.8</c:v>
                </c:pt>
                <c:pt idx="2">
                  <c:v>7.2</c:v>
                </c:pt>
                <c:pt idx="3">
                  <c:v>5.2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23-D74F-A679-E304BE89E5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MAE</c:v>
                </c:pt>
              </c:strCache>
            </c:strRef>
          </c:tx>
          <c:invertIfNegative val="1"/>
          <c:cat>
            <c:strRef>
              <c:f>Sheet1!$A$2:$A$6</c:f>
              <c:strCache>
                <c:ptCount val="5"/>
                <c:pt idx="0">
                  <c:v>All</c:v>
                </c:pt>
                <c:pt idx="1">
                  <c:v>Condo</c:v>
                </c:pt>
                <c:pt idx="2">
                  <c:v>SF</c:v>
                </c:pt>
                <c:pt idx="3">
                  <c:v>3‑Bed</c:v>
                </c:pt>
                <c:pt idx="4">
                  <c:v>2‑Bed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1.9</c:v>
                </c:pt>
                <c:pt idx="1">
                  <c:v>1.8</c:v>
                </c:pt>
                <c:pt idx="2">
                  <c:v>1.9</c:v>
                </c:pt>
                <c:pt idx="3">
                  <c:v>1.9</c:v>
                </c:pt>
                <c:pt idx="4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23-D74F-A679-E304BE89E5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71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To address seasonality, we moved to SARIMA, or Seasonal ARIMA.</a:t>
            </a:r>
            <a:b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By incorporating seasonal components, SARIMA reduced forecast errors by about 15% compared to ARIMA.</a:t>
            </a:r>
            <a:b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We achieved an improved RMSE of 1.1 and an MAE of 0.45.</a:t>
            </a:r>
            <a:b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SARIMA was more consistent and accurate in capturing the repeating seasonal behavior seen in property prices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533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We also tested Prophet, developed by Facebook, which is good at modeling trends, holidays, and seasonality automatically.</a:t>
            </a:r>
            <a:b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However, Prophet’s error was roughly double compared to SARIMA, although it still captured the general direction of price movements.</a:t>
            </a:r>
            <a:b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It's a great tool for fast and flexible modeling, but in our case, it did not outperform SARIMA.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78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Finally, we applied LSTM, a deep learning model specialized for time series forecasting.</a:t>
            </a:r>
            <a:b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Although LSTM can theoretically capture complex patterns, it didn’t perform well on our relatively small dataset.</a:t>
            </a:r>
            <a:b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The model overfitted, resulting in a high RMSE of 7.3.</a:t>
            </a:r>
            <a:b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This shows that sometimes traditional statistical models can outperform deep learning when the data size is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478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This slide summarizes the performance across all time series models.</a:t>
            </a:r>
            <a:b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ARIMA 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emerged as the most accurate model, with approximately 20% lower error </a:t>
            </a:r>
            <a:r>
              <a:rPr lang="en-US" sz="180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than SARIMA </a:t>
            </a: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and much better stability than Prophet and LSTM.</a:t>
            </a:r>
            <a:b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Based on this comparison, SARIMA was selected as our primary forecasting model for predicting future house prices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46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212F37AE-91B6-9BC9-3F69-BD79AB0E1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3059fedb65_2_12:notes">
            <a:extLst>
              <a:ext uri="{FF2B5EF4-FFF2-40B4-BE49-F238E27FC236}">
                <a16:creationId xmlns:a16="http://schemas.microsoft.com/office/drawing/2014/main" id="{13CAB91E-82F3-F9E6-C9EF-BFF719EF5E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g33059fedb65_2_12:notes">
            <a:extLst>
              <a:ext uri="{FF2B5EF4-FFF2-40B4-BE49-F238E27FC236}">
                <a16:creationId xmlns:a16="http://schemas.microsoft.com/office/drawing/2014/main" id="{933FAEE8-1D44-890E-63AD-072E4C5AA1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7962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581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172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76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FB182A6C-7E3F-8F8F-2E6E-91E7CEC5B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>
            <a:extLst>
              <a:ext uri="{FF2B5EF4-FFF2-40B4-BE49-F238E27FC236}">
                <a16:creationId xmlns:a16="http://schemas.microsoft.com/office/drawing/2014/main" id="{54AA6C1D-BFB4-30AE-4BEC-8D012B8C2F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4:notes">
            <a:extLst>
              <a:ext uri="{FF2B5EF4-FFF2-40B4-BE49-F238E27FC236}">
                <a16:creationId xmlns:a16="http://schemas.microsoft.com/office/drawing/2014/main" id="{7522E87B-64E8-8786-4341-D29FAA6D9B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065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D8DF1D93-A727-D666-FA5A-AD9D89EC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>
            <a:extLst>
              <a:ext uri="{FF2B5EF4-FFF2-40B4-BE49-F238E27FC236}">
                <a16:creationId xmlns:a16="http://schemas.microsoft.com/office/drawing/2014/main" id="{A5E3F064-E139-F66C-DD6D-C89D590331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4:notes">
            <a:extLst>
              <a:ext uri="{FF2B5EF4-FFF2-40B4-BE49-F238E27FC236}">
                <a16:creationId xmlns:a16="http://schemas.microsoft.com/office/drawing/2014/main" id="{8AE32833-8483-5FC1-680D-6AE9901E15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4179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Our project was focused on creating a machine learning model that predicts housing prices in the United States based on a number of variables including inflation rates, unemployment, rates, gas prices, interest rates and mortgages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04/30/2025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313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i="0" dirty="0">
                <a:effectLst/>
                <a:latin typeface="LatoWeb"/>
              </a:rPr>
              <a:t>Zillow Dataset contains multiple files with real estate and per capita income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i="0" dirty="0">
                <a:effectLst/>
                <a:latin typeface="LatoWeb"/>
              </a:rPr>
              <a:t>Files Included: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i="0" dirty="0">
                <a:effectLst/>
                <a:latin typeface="LatoWeb"/>
              </a:rPr>
              <a:t>Counties-level per capita income and housing values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i="0" dirty="0">
                <a:effectLst/>
                <a:latin typeface="LatoWeb"/>
              </a:rPr>
              <a:t>Zillow Home Value Index (ZHVI) for 2-bedroom and 3-bedroom homes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i="0" dirty="0">
                <a:effectLst/>
                <a:latin typeface="LatoWeb"/>
              </a:rPr>
              <a:t>Income data at the county and zip code levels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LatoWeb"/>
              </a:rPr>
              <a:t>Merging the files to make a common 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latin typeface="LatoWeb"/>
              </a:rPr>
              <a:t>Rename columns to make </a:t>
            </a:r>
            <a:r>
              <a:rPr lang="en-US" sz="1700" dirty="0" err="1">
                <a:latin typeface="LatoWeb"/>
              </a:rPr>
              <a:t>menaingfull</a:t>
            </a:r>
            <a:r>
              <a:rPr lang="en-US" sz="1700" dirty="0">
                <a:latin typeface="LatoWeb"/>
              </a:rPr>
              <a:t> names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LatoWeb"/>
              </a:rPr>
              <a:t>Adding </a:t>
            </a:r>
            <a:r>
              <a:rPr lang="en-US" sz="1700" b="0" i="0" dirty="0" err="1">
                <a:effectLst/>
                <a:latin typeface="LatoWeb"/>
              </a:rPr>
              <a:t>longitude,latitude,FIPS</a:t>
            </a:r>
            <a:r>
              <a:rPr lang="en-US" sz="1700" b="0" i="0" dirty="0">
                <a:effectLst/>
                <a:latin typeface="LatoWeb"/>
              </a:rPr>
              <a:t> to show for maps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LatoWeb"/>
              </a:rPr>
              <a:t>Added data for </a:t>
            </a:r>
            <a:r>
              <a:rPr lang="en-US" sz="1700" b="0" i="0" dirty="0" err="1">
                <a:effectLst/>
                <a:latin typeface="LatoWeb"/>
              </a:rPr>
              <a:t>Per_Capita_Income_Growth</a:t>
            </a:r>
            <a:r>
              <a:rPr lang="en-US" sz="1700" b="0" i="0" dirty="0">
                <a:effectLst/>
                <a:latin typeface="LatoWeb"/>
              </a:rPr>
              <a:t>, </a:t>
            </a:r>
            <a:r>
              <a:rPr lang="en-US" sz="1700" b="0" i="0" dirty="0" err="1">
                <a:effectLst/>
                <a:latin typeface="LatoWeb"/>
              </a:rPr>
              <a:t>Population_Growth</a:t>
            </a:r>
            <a:r>
              <a:rPr lang="en-US" sz="1700" b="0" i="0" dirty="0">
                <a:effectLst/>
                <a:latin typeface="LatoWeb"/>
              </a:rPr>
              <a:t>, </a:t>
            </a:r>
            <a:r>
              <a:rPr lang="en-US" sz="1700" b="0" i="0" dirty="0" err="1">
                <a:effectLst/>
                <a:latin typeface="LatoWeb"/>
              </a:rPr>
              <a:t>Personal_Income_Growth</a:t>
            </a:r>
            <a:endParaRPr lang="en-US" sz="1700" b="0" i="0" dirty="0">
              <a:effectLst/>
              <a:latin typeface="LatoWeb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LatoWeb"/>
              </a:rPr>
              <a:t>Removed missing values</a:t>
            </a:r>
            <a:br>
              <a:rPr lang="en-US" sz="1700" dirty="0"/>
            </a:b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169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D281B-0226-4EEA-640A-405FE7E09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5C392-C5A8-652F-71E6-9AD63958D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EBE9DE-C191-F262-B2FF-2DCD9CB3F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The bar chart titled "Annual Increase in House Values for Counties in 2024" illustrates the percentage increase in house values across various counties. Here are the key points: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Top Performers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GATES, NC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 Leading with a 15.0% increase.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EDWARDS, KS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 Close behind with a 14.0% increase.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LINCOLN, MO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 and </a:t>
            </a:r>
            <a:r>
              <a:rPr 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CARROLL, NE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 Both showing a 12.0% increase.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Moderate Increases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BOONE, NC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 11.0%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HARLAN, WI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 10.0%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WORTH, IA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 and </a:t>
            </a:r>
            <a:r>
              <a:rPr 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CAMBEL, WV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 Both at 9.5%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WIRT, OH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 9.2%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Lower Increases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ORANGEVILLE, NY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 8.7%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GOLDEN VALLEY, MT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 8.5%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KNOX, IN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 8.2%</a:t>
            </a:r>
          </a:p>
          <a:p>
            <a:pPr marL="742950" lvl="1" indent="-285750"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FRANKLIN, ME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: 7.6%</a:t>
            </a:r>
          </a:p>
        </p:txBody>
      </p:sp>
    </p:spTree>
    <p:extLst>
      <p:ext uri="{BB962C8B-B14F-4D97-AF65-F5344CB8AC3E}">
        <p14:creationId xmlns:p14="http://schemas.microsoft.com/office/powerpoint/2010/main" val="13637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1FFFF-52F7-0E81-EE5C-B94D1A4D8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0E029F-95BF-D033-F8A0-9FF69903DD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A73F2C-EEFE-5E5A-086F-2217CF410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346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Increasing Property Values: Property values have generally increased over time from 2000 to 2024.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--&gt;Variability: There is noticeable variability in property values each year, with some years showing wider IQRs than others. </a:t>
            </a: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--&gt;Rising Median Values: Median property values have risen consistently over this period, indicating an overall upward trend in property prices. </a:t>
            </a: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--&gt;Outliers: Present in most years, suggesting that there are some properties with significantly higher or lower values compared to the majority.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125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542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3059fedb65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Lets move into the time series models we explored to predict 2024 house prices.</a:t>
            </a:r>
            <a:b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We experimented with ARIMA, SARIMA, Prophet, and LSTM.</a:t>
            </a:r>
            <a:b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Our goal was to minimize forecasting errors while capturing patterns like seasonality and trends in house values.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g33059fedb65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We started with ARIMA, which combines autoregressive terms, differencing to make the data stationary, and moving averages.</a:t>
            </a:r>
            <a:b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ARIMA was able to predict 2024 prices within a range of plus or minus $25,000.</a:t>
            </a:r>
            <a:b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We achieved an average RMSE of 1.3 and an MAE of 0.5.</a:t>
            </a:r>
            <a:b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However, ARIMA doesn’t naturally account for seasonal patterns, which is a limitation for real estate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72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234816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145D81-1C8C-4946-BE5C-32EF3FAA542B}"/>
              </a:ext>
            </a:extLst>
          </p:cNvPr>
          <p:cNvSpPr/>
          <p:nvPr userDrawn="1"/>
        </p:nvSpPr>
        <p:spPr bwMode="auto">
          <a:xfrm>
            <a:off x="0" y="0"/>
            <a:ext cx="43561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3118624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t">
            <a:noAutofit/>
          </a:bodyPr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832109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04/30/2025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2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bg1">
                <a:lumMod val="85000"/>
              </a:schemeClr>
            </a:gs>
            <a:gs pos="83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CFA79-DD8B-51EF-E365-342A39A414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97" b="235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35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A6775-2FF8-C9DF-8660-A03E681EE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Freeform: Shape 6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5" name="Freeform: Shape 6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8DD9D6D-9B59-5C05-5A48-1C4028BEB4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46673"/>
            <a:ext cx="12192000" cy="1105299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6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                                 </a:t>
            </a:r>
            <a:r>
              <a:rPr kumimoji="0" lang="en-US" altLang="en-US" sz="2800" b="1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Property Value Distribution Over Years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5CE4A-40F1-8981-90B0-2EF712EEF439}"/>
              </a:ext>
            </a:extLst>
          </p:cNvPr>
          <p:cNvSpPr txBox="1"/>
          <p:nvPr/>
        </p:nvSpPr>
        <p:spPr>
          <a:xfrm>
            <a:off x="371093" y="2080449"/>
            <a:ext cx="4075435" cy="3844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Observations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marL="742950" lvl="1" indent="-228600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Rising Median Values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Median property values have risen consistently over the period, indicating an overall upward trend in property prices.</a:t>
            </a:r>
          </a:p>
          <a:p>
            <a:pPr marL="742950" lvl="1" indent="-228600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Variability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There is noticeable variability in property values each year, with some years showing wider IQRs than others.</a:t>
            </a:r>
          </a:p>
          <a:p>
            <a:pPr marL="742950" lvl="1" indent="-228600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Outliers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Present in most years, suggesting that there are some properties with significantly higher or lower values compared to the majority.</a:t>
            </a:r>
          </a:p>
        </p:txBody>
      </p:sp>
      <p:pic>
        <p:nvPicPr>
          <p:cNvPr id="2" name="Picture 1" descr="A graph showing a number of colored bars&#10;&#10;AI-generated content may be incorrect.">
            <a:extLst>
              <a:ext uri="{FF2B5EF4-FFF2-40B4-BE49-F238E27FC236}">
                <a16:creationId xmlns:a16="http://schemas.microsoft.com/office/drawing/2014/main" id="{12FF3429-7ACF-DA82-1743-9C7D5E24D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095" y="1274127"/>
            <a:ext cx="7760905" cy="5537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978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2" y="260270"/>
            <a:ext cx="12192001" cy="52322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</p:spPr>
        <p:txBody>
          <a:bodyPr wrap="square">
            <a:spAutoFit/>
          </a:bodyPr>
          <a:lstStyle/>
          <a:p>
            <a:pPr algn="ctr">
              <a:defRPr sz="2800" b="1">
                <a:solidFill>
                  <a:srgbClr val="222222"/>
                </a:solidFill>
              </a:defRPr>
            </a:pPr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Nebraska vs Texas • Annual Home‑Value Growth (2019‑2024)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45635" y="961398"/>
            <a:ext cx="7255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100"/>
            </a:pPr>
            <a:r>
              <a:rPr sz="2000" dirty="0">
                <a:solidFill>
                  <a:srgbClr val="377EB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 </a:t>
            </a:r>
            <a:r>
              <a:rPr sz="2000" dirty="0" err="1">
                <a:solidFill>
                  <a:srgbClr val="3C3C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AllHomes</a:t>
            </a:r>
            <a:r>
              <a:rPr sz="2000" dirty="0">
                <a:solidFill>
                  <a:srgbClr val="3C3C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sz="2000" dirty="0">
                <a:solidFill>
                  <a:srgbClr val="FF7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 </a:t>
            </a:r>
            <a:r>
              <a:rPr sz="2000" dirty="0">
                <a:solidFill>
                  <a:srgbClr val="3C3C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Condo</a:t>
            </a:r>
            <a:r>
              <a:rPr lang="en-US" sz="2000" dirty="0">
                <a:solidFill>
                  <a:srgbClr val="3C3C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3C3C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4DAF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 </a:t>
            </a:r>
            <a:r>
              <a:rPr lang="en-US" sz="2000" dirty="0">
                <a:solidFill>
                  <a:srgbClr val="3C3C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Family </a:t>
            </a:r>
            <a:r>
              <a:rPr sz="2000" dirty="0">
                <a:solidFill>
                  <a:srgbClr val="3C3C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984EA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 </a:t>
            </a:r>
            <a:r>
              <a:rPr sz="2000" dirty="0" err="1">
                <a:solidFill>
                  <a:srgbClr val="3C3C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 err="1">
                <a:solidFill>
                  <a:srgbClr val="3C3C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hree</a:t>
            </a:r>
            <a:r>
              <a:rPr sz="2000" dirty="0" err="1">
                <a:solidFill>
                  <a:srgbClr val="3C3C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Bed</a:t>
            </a:r>
            <a:r>
              <a:rPr sz="2000" dirty="0">
                <a:solidFill>
                  <a:srgbClr val="3C3C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sz="2000" dirty="0">
                <a:solidFill>
                  <a:srgbClr val="E41A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 </a:t>
            </a:r>
            <a:r>
              <a:rPr sz="2000" dirty="0" err="1">
                <a:solidFill>
                  <a:srgbClr val="3C3C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 err="1">
                <a:solidFill>
                  <a:srgbClr val="3C3C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</a:t>
            </a:r>
            <a:r>
              <a:rPr sz="2000" dirty="0" err="1">
                <a:solidFill>
                  <a:srgbClr val="3C3C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Bed</a:t>
            </a:r>
            <a:endParaRPr sz="2000" dirty="0">
              <a:solidFill>
                <a:srgbClr val="3C3C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3999" y="1430030"/>
            <a:ext cx="457200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524000" y="1508760"/>
            <a:ext cx="134043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22222"/>
                </a:solidFill>
              </a:defRPr>
            </a:pPr>
            <a:r>
              <a:rPr sz="2000" dirty="0"/>
              <a:t>Nebraska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08612" y="2136339"/>
            <a:ext cx="4457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464646"/>
                </a:solidFill>
              </a:defRPr>
            </a:pPr>
            <a:r>
              <a:rPr dirty="0"/>
              <a:t>• All property types rose together each year.</a:t>
            </a:r>
          </a:p>
          <a:p>
            <a:pPr>
              <a:defRPr sz="1400">
                <a:solidFill>
                  <a:srgbClr val="464646"/>
                </a:solidFill>
              </a:defRPr>
            </a:pPr>
            <a:r>
              <a:rPr dirty="0"/>
              <a:t>• Gains move almost in lock‑step (~90% correlation).</a:t>
            </a:r>
          </a:p>
        </p:txBody>
      </p:sp>
      <p:sp>
        <p:nvSpPr>
          <p:cNvPr id="8" name="Oval 7"/>
          <p:cNvSpPr/>
          <p:nvPr/>
        </p:nvSpPr>
        <p:spPr>
          <a:xfrm>
            <a:off x="5075973" y="1543110"/>
            <a:ext cx="1023922" cy="731520"/>
          </a:xfrm>
          <a:prstGeom prst="ellipse">
            <a:avLst/>
          </a:prstGeom>
          <a:solidFill>
            <a:srgbClr val="377EB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/>
            </a:pPr>
            <a:r>
              <a:rPr sz="1200" dirty="0"/>
              <a:t>+4.6%</a:t>
            </a:r>
          </a:p>
          <a:p>
            <a:r>
              <a:rPr dirty="0"/>
              <a:t>CAGR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24600" y="1464808"/>
            <a:ext cx="4343399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6553201" y="1508760"/>
            <a:ext cx="91242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222222"/>
                </a:solidFill>
              </a:defRPr>
            </a:pPr>
            <a:r>
              <a:rPr sz="2000"/>
              <a:t>Texas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1" y="2103120"/>
            <a:ext cx="402866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464646"/>
                </a:solidFill>
              </a:defRPr>
            </a:pPr>
            <a:r>
              <a:rPr dirty="0"/>
              <a:t>• Parallel rise across categories, slightly steeper.</a:t>
            </a:r>
          </a:p>
          <a:p>
            <a:pPr>
              <a:defRPr sz="1400">
                <a:solidFill>
                  <a:srgbClr val="464646"/>
                </a:solidFill>
              </a:defRPr>
            </a:pPr>
            <a:r>
              <a:rPr dirty="0"/>
              <a:t>• Condos lag a bit, but trend remains strong.</a:t>
            </a:r>
          </a:p>
        </p:txBody>
      </p:sp>
      <p:sp>
        <p:nvSpPr>
          <p:cNvPr id="13" name="Oval 12"/>
          <p:cNvSpPr/>
          <p:nvPr/>
        </p:nvSpPr>
        <p:spPr>
          <a:xfrm>
            <a:off x="9659466" y="1511246"/>
            <a:ext cx="1023922" cy="692540"/>
          </a:xfrm>
          <a:prstGeom prst="ellipse">
            <a:avLst/>
          </a:prstGeom>
          <a:solidFill>
            <a:srgbClr val="377EB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1"/>
            </a:pPr>
            <a:r>
              <a:rPr sz="1200"/>
              <a:t>+5.0%</a:t>
            </a:r>
          </a:p>
          <a:p>
            <a:r>
              <a:t>CAGR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1" y="6126480"/>
            <a:ext cx="12191999" cy="73152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 b="1">
                <a:solidFill>
                  <a:srgbClr val="FFFFFF"/>
                </a:solidFill>
              </a:defRPr>
            </a:pPr>
            <a:r>
              <a:rPr sz="1600" dirty="0"/>
              <a:t>Key Insight: In both states, different home types move together—diversify by geography, not property type.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C64119-9F78-1F4A-A222-B0E43B136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99" y="2735472"/>
            <a:ext cx="4457700" cy="2298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4E223A-BA93-F8E4-5EFC-54F193A53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576" y="2749940"/>
            <a:ext cx="3962400" cy="226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19093"/>
            <a:ext cx="3886200" cy="7026819"/>
          </a:xfrm>
          <a:prstGeom prst="rect">
            <a:avLst/>
          </a:prstGeom>
          <a:solidFill>
            <a:srgbClr val="00243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0400" y="822960"/>
            <a:ext cx="36068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Zillow House‑Price</a:t>
            </a:r>
          </a:p>
          <a:p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7200" y="119093"/>
            <a:ext cx="7924800" cy="954107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</p:spPr>
        <p:txBody>
          <a:bodyPr wrap="square">
            <a:spAutoFit/>
          </a:bodyPr>
          <a:lstStyle/>
          <a:p>
            <a:pPr>
              <a:defRPr sz="3200" b="1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Dataset for Model Build</a:t>
            </a:r>
          </a:p>
          <a:p>
            <a:pPr>
              <a:defRPr sz="3200" b="1"/>
            </a:pP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541520" y="1097280"/>
          <a:ext cx="3108960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8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9440">
                <a:tc>
                  <a:txBody>
                    <a:bodyPr/>
                    <a:lstStyle/>
                    <a:p>
                      <a:pPr>
                        <a:defRPr b="1"/>
                      </a:pPr>
                      <a:r>
                        <a:rPr dirty="0">
                          <a:highlight>
                            <a:srgbClr val="000000"/>
                          </a:highlight>
                        </a:rPr>
                        <a:t>Key Variables</a:t>
                      </a:r>
                    </a:p>
                  </a:txBody>
                  <a:tcPr>
                    <a:solidFill>
                      <a:srgbClr val="E5EC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Personal_Income_Growth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dirty="0" err="1"/>
                        <a:t>Population_Growth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PerCapita_Income_Growth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dirty="0" err="1"/>
                        <a:t>AnnualValue_Allhomes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AnnualIncrease_Allhomes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AnnualValue_SingleFamily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AnnualIncrease_SingleFamily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dirty="0"/>
                        <a:t>5Year_BasePrice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" name="Char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231222"/>
              </p:ext>
            </p:extLst>
          </p:nvPr>
        </p:nvGraphicFramePr>
        <p:xfrm>
          <a:off x="7924800" y="3716912"/>
          <a:ext cx="3886200" cy="2572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Google Shape;134;g3465182ba7f_0_10" descr="House">
            <a:extLst>
              <a:ext uri="{FF2B5EF4-FFF2-40B4-BE49-F238E27FC236}">
                <a16:creationId xmlns:a16="http://schemas.microsoft.com/office/drawing/2014/main" id="{F4AF0539-6010-BF56-6660-6CD637958E3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400" y="3061345"/>
            <a:ext cx="3147425" cy="286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8" name="Rectangle 617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180" name="Rectangle 617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2" name="Rectangle 6181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4" name="Rectangle 6183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86" name="Rectangle 6185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16CC4-902B-E0B2-EF7C-F3B186DD2488}"/>
              </a:ext>
            </a:extLst>
          </p:cNvPr>
          <p:cNvSpPr txBox="1"/>
          <p:nvPr/>
        </p:nvSpPr>
        <p:spPr>
          <a:xfrm>
            <a:off x="699714" y="353160"/>
            <a:ext cx="7091300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           Time Series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83A6A7-F2AF-CC74-965B-B0FDCB59A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70" y="2181328"/>
            <a:ext cx="2878347" cy="2774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EDF80E-AEFD-D4F3-73F3-D9E02E731D8F}"/>
              </a:ext>
            </a:extLst>
          </p:cNvPr>
          <p:cNvSpPr txBox="1"/>
          <p:nvPr/>
        </p:nvSpPr>
        <p:spPr>
          <a:xfrm>
            <a:off x="9664505" y="6611815"/>
            <a:ext cx="23352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from internet source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6D4F19-68AE-A43E-9257-269CF1E49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266" y="2263972"/>
            <a:ext cx="8303114" cy="39065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92596"/>
            <a:ext cx="12191999" cy="1189876"/>
          </a:xfrm>
          <a:prstGeom prst="rect">
            <a:avLst/>
          </a:prstGeom>
          <a:solidFill>
            <a:srgbClr val="0037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86079" y="-17652"/>
            <a:ext cx="118059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 -  Autoregressive (AR), Integrated (I), and Moving Average (MA)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8506" y="1194345"/>
            <a:ext cx="101184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>
                <a:solidFill>
                  <a:srgbClr val="003750"/>
                </a:solidFill>
              </a:defRPr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series forecasting - data shows patterns over time without seasonality.</a:t>
            </a:r>
          </a:p>
          <a:p>
            <a:pPr algn="ctr">
              <a:defRPr sz="2000" b="1">
                <a:solidFill>
                  <a:srgbClr val="0037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Predicts 2024 prices with Avg RMSE = 1.3 | MAE = 0.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84451" y="1892721"/>
            <a:ext cx="196079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003750"/>
                </a:solidFill>
              </a:defRPr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Breakdown</a:t>
            </a:r>
          </a:p>
        </p:txBody>
      </p:sp>
      <p:sp>
        <p:nvSpPr>
          <p:cNvPr id="8" name="Rectangle 7"/>
          <p:cNvSpPr/>
          <p:nvPr/>
        </p:nvSpPr>
        <p:spPr>
          <a:xfrm>
            <a:off x="6278880" y="2335292"/>
            <a:ext cx="438912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6461760" y="1965960"/>
            <a:ext cx="200567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003750"/>
                </a:solidFill>
              </a:defRPr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 vs Forecast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64200" y="6400801"/>
            <a:ext cx="1003800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rPr sz="1000"/>
              <a:t>Lower = better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339A7D8-B57D-E70B-9AC6-8370621A1D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3886300"/>
              </p:ext>
            </p:extLst>
          </p:nvPr>
        </p:nvGraphicFramePr>
        <p:xfrm>
          <a:off x="1244130" y="2335292"/>
          <a:ext cx="4486111" cy="3758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408B272-0F47-BF11-68AC-4FA415AA0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880" y="2335292"/>
            <a:ext cx="5334000" cy="3657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120140"/>
          </a:xfrm>
          <a:prstGeom prst="rect">
            <a:avLst/>
          </a:prstGeom>
          <a:solidFill>
            <a:srgbClr val="0037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718560" y="144394"/>
            <a:ext cx="4774064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SARIMA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Seasonal ARIMA </a:t>
            </a:r>
          </a:p>
          <a:p>
            <a:pPr algn="ctr">
              <a:defRPr sz="3600" b="1">
                <a:solidFill>
                  <a:srgbClr val="FFFFFF"/>
                </a:solidFill>
              </a:defRPr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Forecast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85211" y="1143000"/>
            <a:ext cx="622157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003755"/>
                </a:solidFill>
              </a:defRPr>
            </a:pPr>
            <a:r>
              <a:rPr lang="en-US" sz="2000" b="1" dirty="0">
                <a:solidFill>
                  <a:srgbClr val="0037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Extension of ARIMA - supports seasonality in the data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 sz="2000" b="1">
                <a:solidFill>
                  <a:srgbClr val="003755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Seasonality boost: Avg RMSE = 1.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MAE =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1.14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0" y="2504718"/>
            <a:ext cx="438912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2441077" y="2142090"/>
            <a:ext cx="2592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003755"/>
                </a:solidFill>
              </a:defRPr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Breakdown</a:t>
            </a:r>
          </a:p>
        </p:txBody>
      </p:sp>
      <p:sp>
        <p:nvSpPr>
          <p:cNvPr id="8" name="Rectangle 7"/>
          <p:cNvSpPr/>
          <p:nvPr/>
        </p:nvSpPr>
        <p:spPr>
          <a:xfrm>
            <a:off x="6141293" y="2504718"/>
            <a:ext cx="438912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7005897" y="2123920"/>
            <a:ext cx="2745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003755"/>
                </a:solidFill>
              </a:defRPr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 vs Forecast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33846" y="6446521"/>
            <a:ext cx="1834155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rPr sz="1000"/>
              <a:t>Lower bars = better accuracy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0CC00A-D3DE-3F9E-BF80-746536587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192" y="2493253"/>
            <a:ext cx="4389120" cy="36690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35B8E7-44FE-3F96-CC69-077EFB1B6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789218"/>
            <a:ext cx="4389120" cy="3013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020782"/>
          </a:xfrm>
          <a:prstGeom prst="rect">
            <a:avLst/>
          </a:prstGeom>
          <a:solidFill>
            <a:srgbClr val="0037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927778" y="245656"/>
            <a:ext cx="282641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Prophet Forecast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5153" y="1157396"/>
            <a:ext cx="519084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003755"/>
                </a:solidFill>
              </a:defRP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 + seasonality + holidays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>
              <a:defRPr sz="2000" b="1">
                <a:solidFill>
                  <a:srgbClr val="003755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Prophet lags SARIMA ‑ roughly 2× the error.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0" y="2776724"/>
            <a:ext cx="438912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752601" y="2407392"/>
            <a:ext cx="196079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003755"/>
                </a:solidFill>
              </a:defRPr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Breakdown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2990483"/>
            <a:ext cx="4160520" cy="29489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08666" y="2755199"/>
            <a:ext cx="438912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6523042" y="2339679"/>
            <a:ext cx="200567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003755"/>
                </a:solidFill>
              </a:defRPr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 vs Forecast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42200" y="6446520"/>
            <a:ext cx="292580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>
                <a:solidFill>
                  <a:srgbClr val="5A5A5A"/>
                </a:solidFill>
              </a:defRPr>
            </a:pPr>
            <a:r>
              <a:rPr sz="1100"/>
              <a:t>Lower bars = better RMSE (prediction error)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D31E76-2CCA-641D-9AA2-D6CAC5F04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428" y="2776725"/>
            <a:ext cx="4389120" cy="36360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75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135885" y="226625"/>
            <a:ext cx="85061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Long Short-Term Memory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9997" y="1188721"/>
            <a:ext cx="709200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03755"/>
                </a:solidFill>
              </a:defRPr>
            </a:pPr>
            <a:r>
              <a:rPr lang="en-US" sz="2000" b="1" dirty="0">
                <a:solidFill>
                  <a:srgbClr val="0037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Captures long-term dependencies &amp; nonlinear relationships.</a:t>
            </a:r>
          </a:p>
          <a:p>
            <a:pPr algn="ctr">
              <a:defRPr sz="2200" b="1">
                <a:solidFill>
                  <a:srgbClr val="003755"/>
                </a:solidFill>
              </a:defRPr>
            </a:pPr>
            <a:r>
              <a:rPr sz="2000" b="1" dirty="0">
                <a:solidFill>
                  <a:srgbClr val="0037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Deep‑learning model, but higher error → overfits small dataset</a:t>
            </a:r>
          </a:p>
        </p:txBody>
      </p:sp>
      <p:sp>
        <p:nvSpPr>
          <p:cNvPr id="5" name="Rectangle 4"/>
          <p:cNvSpPr/>
          <p:nvPr/>
        </p:nvSpPr>
        <p:spPr>
          <a:xfrm>
            <a:off x="917303" y="2554329"/>
            <a:ext cx="4188097" cy="3683911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1135884" y="2859428"/>
            <a:ext cx="2830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003755"/>
                </a:solidFill>
              </a:defRPr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Hyper‑Param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eters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0" y="3433482"/>
            <a:ext cx="31410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464646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✓ Hidden size: 50 • Layers: 2</a:t>
            </a:r>
          </a:p>
          <a:p>
            <a:pPr>
              <a:defRPr sz="1400">
                <a:solidFill>
                  <a:srgbClr val="464646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✓ Seq length: 12 months</a:t>
            </a:r>
          </a:p>
          <a:p>
            <a:pPr>
              <a:defRPr sz="1400">
                <a:solidFill>
                  <a:srgbClr val="464646"/>
                </a:solidFill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✓ Epochs: 50 • LR: 0.001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80468" y="6492241"/>
            <a:ext cx="128753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5A5A5A"/>
                </a:solidFill>
              </a:defRPr>
            </a:pPr>
            <a:r>
              <a:rPr sz="1000"/>
              <a:t>Lower bars = better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EEB2660-4813-5F30-4817-C4AFF5B516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0983866"/>
              </p:ext>
            </p:extLst>
          </p:nvPr>
        </p:nvGraphicFramePr>
        <p:xfrm>
          <a:off x="5730240" y="2618230"/>
          <a:ext cx="5544457" cy="3620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7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513808" y="290037"/>
            <a:ext cx="467307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Time‑Series Model Shoot‑out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0301" y="1143001"/>
            <a:ext cx="9331401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003755"/>
                </a:solidFill>
              </a:defRPr>
            </a:pP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🏆  </a:t>
            </a:r>
            <a:r>
              <a:rPr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ARIMA is our most accurate model (≈20 % lower error than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ARIMA)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42200" y="6400800"/>
            <a:ext cx="292580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100">
                <a:solidFill>
                  <a:srgbClr val="5A5A5A"/>
                </a:solidFill>
              </a:defRPr>
            </a:pPr>
            <a:r>
              <a:rPr sz="1100" dirty="0"/>
              <a:t>Lower bars = better RMSE (prediction error)</a:t>
            </a:r>
          </a:p>
        </p:txBody>
      </p:sp>
      <p:pic>
        <p:nvPicPr>
          <p:cNvPr id="8" name="Picture 7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E965F9C2-C411-EBB2-AA84-9CFD5F660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666240"/>
            <a:ext cx="10251440" cy="4734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6">
          <a:extLst>
            <a:ext uri="{FF2B5EF4-FFF2-40B4-BE49-F238E27FC236}">
              <a16:creationId xmlns:a16="http://schemas.microsoft.com/office/drawing/2014/main" id="{A2F4E113-A82C-3851-6BAF-469A63C01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5" name="Rectangle 5144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7" name="Freeform: Shape 5146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4EB7F-337F-CF0D-EA42-021B9EF0CFB6}"/>
              </a:ext>
            </a:extLst>
          </p:cNvPr>
          <p:cNvSpPr txBox="1"/>
          <p:nvPr/>
        </p:nvSpPr>
        <p:spPr>
          <a:xfrm>
            <a:off x="0" y="-1"/>
            <a:ext cx="12192000" cy="739881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Machine Learning Models</a:t>
            </a:r>
          </a:p>
        </p:txBody>
      </p:sp>
      <p:pic>
        <p:nvPicPr>
          <p:cNvPr id="161" name="Graphic 160" descr="Head with Gears">
            <a:extLst>
              <a:ext uri="{FF2B5EF4-FFF2-40B4-BE49-F238E27FC236}">
                <a16:creationId xmlns:a16="http://schemas.microsoft.com/office/drawing/2014/main" id="{859FD7A5-DE94-2348-36B4-4D03FCF07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791" y="3220277"/>
            <a:ext cx="2226366" cy="23928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FC429E-2030-6278-D53A-4EEE3F434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5722" y="1831439"/>
            <a:ext cx="8588229" cy="4216716"/>
          </a:xfrm>
          <a:prstGeom prst="rect">
            <a:avLst/>
          </a:prstGeom>
        </p:spPr>
      </p:pic>
      <p:sp>
        <p:nvSpPr>
          <p:cNvPr id="5149" name="Freeform: Shape 5148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4000">
              <a:schemeClr val="bg1">
                <a:lumMod val="85000"/>
              </a:schemeClr>
            </a:gs>
            <a:gs pos="83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1B7B-45D7-31CE-35E5-D580462CC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10" y="0"/>
            <a:ext cx="11606783" cy="1372648"/>
          </a:xfrm>
          <a:solidFill>
            <a:schemeClr val="bg2">
              <a:lumMod val="90000"/>
              <a:lumOff val="10000"/>
            </a:schemeClr>
          </a:solidFill>
          <a:ln>
            <a:solidFill>
              <a:schemeClr val="bg2"/>
            </a:solidFill>
          </a:ln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Outliers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0D4D1-D571-69B0-461E-D16269D5D4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Amarnath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0202FA-5F9F-5E37-6896-741A72CA1A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Sandeep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CCA45B4-603B-5A42-3773-2555B2A35C0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/>
          <a:stretch>
            <a:fillRect/>
          </a:stretch>
        </p:blipFill>
        <p:spPr>
          <a:xfrm>
            <a:off x="3498850" y="2286000"/>
            <a:ext cx="2312988" cy="231298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72CCC2-C3E0-CE62-D291-4E00A80694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Vikash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766B1E3-F322-D263-9307-8B3C5992A402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1862" r="1862"/>
          <a:stretch>
            <a:fillRect/>
          </a:stretch>
        </p:blipFill>
        <p:spPr>
          <a:xfrm>
            <a:off x="584645" y="2328291"/>
            <a:ext cx="2312987" cy="2314575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D4A577-BB73-69DE-37C7-0B21E77EA7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Kavya</a:t>
            </a:r>
            <a:r>
              <a:rPr lang="en-US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5F5B65-7950-3DE9-2771-3F0D5329D6D6}"/>
              </a:ext>
            </a:extLst>
          </p:cNvPr>
          <p:cNvSpPr txBox="1"/>
          <p:nvPr/>
        </p:nvSpPr>
        <p:spPr>
          <a:xfrm>
            <a:off x="300942" y="106487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4" name="Picture Placeholder 33" descr="A person with glasses and a mustache&#10;&#10;AI-generated content may be incorrect.">
            <a:extLst>
              <a:ext uri="{FF2B5EF4-FFF2-40B4-BE49-F238E27FC236}">
                <a16:creationId xmlns:a16="http://schemas.microsoft.com/office/drawing/2014/main" id="{0DB1F4EE-3AF7-F396-DD75-255E73D0475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 l="9918" r="9918"/>
          <a:stretch>
            <a:fillRect/>
          </a:stretch>
        </p:blipFill>
        <p:spPr>
          <a:xfrm>
            <a:off x="6280542" y="2215134"/>
            <a:ext cx="2423190" cy="2427732"/>
          </a:xfrm>
          <a:prstGeom prst="flowChartConnector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39" name="Picture Placeholder 38" descr="A person smiling at camera&#10;&#10;AI-generated content may be incorrect.">
            <a:extLst>
              <a:ext uri="{FF2B5EF4-FFF2-40B4-BE49-F238E27FC236}">
                <a16:creationId xmlns:a16="http://schemas.microsoft.com/office/drawing/2014/main" id="{73507A61-6656-E755-4B31-DBB343C88B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5405" r="5405"/>
          <a:stretch>
            <a:fillRect/>
          </a:stretch>
        </p:blipFill>
        <p:spPr>
          <a:xfrm>
            <a:off x="9183593" y="2186485"/>
            <a:ext cx="2423190" cy="2412947"/>
          </a:xfrm>
        </p:spPr>
      </p:pic>
    </p:spTree>
    <p:extLst>
      <p:ext uri="{BB962C8B-B14F-4D97-AF65-F5344CB8AC3E}">
        <p14:creationId xmlns:p14="http://schemas.microsoft.com/office/powerpoint/2010/main" val="275912666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177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bg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01066" y="199567"/>
            <a:ext cx="8252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400" b="1">
                <a:solidFill>
                  <a:srgbClr val="FFFFFF"/>
                </a:solidFill>
              </a:defRPr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– Quick Snapshot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889760" y="1521917"/>
            <a:ext cx="4929555" cy="43088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400" b="1">
                <a:solidFill>
                  <a:srgbClr val="006448"/>
                </a:solidFill>
              </a:defRPr>
            </a:pPr>
            <a:r>
              <a:rPr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</a:t>
            </a:r>
            <a:r>
              <a:rPr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Stable, low error across all segments</a:t>
            </a:r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979603"/>
              </p:ext>
            </p:extLst>
          </p:nvPr>
        </p:nvGraphicFramePr>
        <p:xfrm>
          <a:off x="1785588" y="2221663"/>
          <a:ext cx="384048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515828" y="1376968"/>
            <a:ext cx="3356107" cy="23698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defRPr sz="2000" b="1">
                <a:solidFill>
                  <a:srgbClr val="006448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Tuned Hyper‑Parameters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 sz="1600">
                <a:solidFill>
                  <a:srgbClr val="000000"/>
                </a:solidFill>
              </a:defRPr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 = True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None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max_features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'sqrt'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min_samples_leaf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min_samples_split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</a:t>
            </a:r>
          </a:p>
          <a:p>
            <a:pPr>
              <a:defRPr sz="1600">
                <a:solidFill>
                  <a:srgbClr val="000000"/>
                </a:solidFill>
              </a:defRPr>
            </a:pPr>
            <a:r>
              <a:rPr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89761" y="5486401"/>
            <a:ext cx="30315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5A5A5A"/>
                </a:solidFill>
              </a:defRPr>
            </a:pPr>
            <a:r>
              <a:rPr sz="1200"/>
              <a:t>Blue = Test RMSE  |  Orange = Test MAE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7C228D-DF05-B1E4-CB68-8B2C7A0EE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64483"/>
            <a:ext cx="5626066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6299" y="548640"/>
            <a:ext cx="12298592" cy="658368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-46301" y="4467"/>
            <a:ext cx="12298593" cy="52322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202020"/>
                </a:solidFill>
              </a:defRPr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Extreme Gradient Boosting </a:t>
            </a:r>
            <a:r>
              <a:rPr sz="2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sz="2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⟷   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sz="2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AR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0249" y="1023015"/>
            <a:ext cx="123944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007CBC"/>
                </a:solidFill>
              </a:defRPr>
            </a:pPr>
            <a:r>
              <a:rPr sz="2000" dirty="0"/>
              <a:t>Baseline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32311" y="1023015"/>
            <a:ext cx="118173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 b="1">
                <a:solidFill>
                  <a:srgbClr val="00B3A4"/>
                </a:solidFill>
              </a:defRPr>
            </a:pPr>
            <a:r>
              <a:rPr sz="20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With AR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47494" y="6009620"/>
            <a:ext cx="3657600" cy="82296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/>
            </a:pPr>
            <a:r>
              <a:rPr sz="1800" dirty="0"/>
              <a:t>🏆 </a:t>
            </a:r>
            <a:r>
              <a:rPr lang="en-US" sz="1800" dirty="0">
                <a:solidFill>
                  <a:schemeClr val="bg1"/>
                </a:solidFill>
              </a:rPr>
              <a:t>3.3</a:t>
            </a:r>
            <a:r>
              <a:rPr sz="1800" dirty="0">
                <a:solidFill>
                  <a:schemeClr val="bg1"/>
                </a:solidFill>
              </a:rPr>
              <a:t>  RMSE ↓ with AR lag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0E80E-4166-F34C-2C36-BCCC1C5BB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280" y="5191432"/>
            <a:ext cx="4894235" cy="1940888"/>
          </a:xfrm>
          <a:prstGeom prst="rect">
            <a:avLst/>
          </a:prstGeom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F88BE-E961-1961-13BB-270789BF0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299" y="1539296"/>
            <a:ext cx="5879939" cy="4233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D2284-7016-3F57-D34E-AB7664E32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182" y="1538927"/>
            <a:ext cx="6422511" cy="36525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621FBE-5A65-3FD5-D9CB-E05DB977D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90" y="2309304"/>
            <a:ext cx="2548307" cy="21117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3C75F9-5BFD-C97A-30F2-75CD83F0DC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3840" y="2987040"/>
            <a:ext cx="3058160" cy="19408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33004" y="168935"/>
            <a:ext cx="1205899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Absolute Shrinkage and Selection Operator (LASSO)</a:t>
            </a:r>
            <a:r>
              <a:rPr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 LASSO + AR — What the Numbers Say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810000" y="5760720"/>
            <a:ext cx="4572000" cy="822960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 b="1"/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🏆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0.95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  lower RMSE with AR lag — best overall trade‑off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671C90-F31B-8577-768F-A1ED1EF7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680" y="1133113"/>
            <a:ext cx="6191425" cy="46276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0ADC1-E947-2354-4AD5-8656F255F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3113"/>
            <a:ext cx="5919680" cy="4365015"/>
          </a:xfrm>
          <a:prstGeom prst="rect">
            <a:avLst/>
          </a:prstGeom>
        </p:spPr>
      </p:pic>
      <p:sp>
        <p:nvSpPr>
          <p:cNvPr id="13" name="Chevron 12">
            <a:extLst>
              <a:ext uri="{FF2B5EF4-FFF2-40B4-BE49-F238E27FC236}">
                <a16:creationId xmlns:a16="http://schemas.microsoft.com/office/drawing/2014/main" id="{971B2F54-9FD9-2E82-D957-8843652F6FA8}"/>
              </a:ext>
            </a:extLst>
          </p:cNvPr>
          <p:cNvSpPr/>
          <p:nvPr/>
        </p:nvSpPr>
        <p:spPr>
          <a:xfrm>
            <a:off x="9403174" y="4239491"/>
            <a:ext cx="2001426" cy="662982"/>
          </a:xfrm>
          <a:prstGeom prst="chevron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 b="1"/>
            </a:pP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↓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0.95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  RMSE vs. plain LASSO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>
          <a:extLst>
            <a:ext uri="{FF2B5EF4-FFF2-40B4-BE49-F238E27FC236}">
              <a16:creationId xmlns:a16="http://schemas.microsoft.com/office/drawing/2014/main" id="{C76CD97F-8C11-E777-D5F6-E9F3833E6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4">
            <a:extLst>
              <a:ext uri="{FF2B5EF4-FFF2-40B4-BE49-F238E27FC236}">
                <a16:creationId xmlns:a16="http://schemas.microsoft.com/office/drawing/2014/main" id="{8CE0FC2D-001F-E55C-F145-30AA0A337A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702" y="439547"/>
            <a:ext cx="7063721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8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Times New Roman"/>
              </a:rPr>
              <a:t>Model Evaluation on Train Data</a:t>
            </a:r>
            <a:endParaRPr lang="en-US" sz="2800" kern="1200" dirty="0">
              <a:solidFill>
                <a:srgbClr val="FFFF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6146" name="Picture 2" descr="No description has been provided for this image">
            <a:extLst>
              <a:ext uri="{FF2B5EF4-FFF2-40B4-BE49-F238E27FC236}">
                <a16:creationId xmlns:a16="http://schemas.microsoft.com/office/drawing/2014/main" id="{99826E97-BEA2-C865-2539-244E19556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8870" y="1966293"/>
            <a:ext cx="8994259" cy="44521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107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>
          <a:extLst>
            <a:ext uri="{FF2B5EF4-FFF2-40B4-BE49-F238E27FC236}">
              <a16:creationId xmlns:a16="http://schemas.microsoft.com/office/drawing/2014/main" id="{9A576F6F-6225-77AE-3D8B-DAC03FB49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4">
            <a:extLst>
              <a:ext uri="{FF2B5EF4-FFF2-40B4-BE49-F238E27FC236}">
                <a16:creationId xmlns:a16="http://schemas.microsoft.com/office/drawing/2014/main" id="{97FA7A38-6D05-3433-F602-86F503DF70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965" y="367546"/>
            <a:ext cx="7063721" cy="1159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8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Times New Roman"/>
              </a:rPr>
              <a:t>Model Evaluation on Test Data</a:t>
            </a:r>
            <a:endParaRPr lang="en-US" sz="2800" kern="1200" dirty="0">
              <a:solidFill>
                <a:srgbClr val="FFFF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7170" name="Picture 2" descr="No description has been provided for this image">
            <a:extLst>
              <a:ext uri="{FF2B5EF4-FFF2-40B4-BE49-F238E27FC236}">
                <a16:creationId xmlns:a16="http://schemas.microsoft.com/office/drawing/2014/main" id="{B91155E2-EAC5-A6EC-CB4C-9FC482788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8870" y="1966293"/>
            <a:ext cx="8994259" cy="44521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192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2E8F95-FFC2-ECCD-FCF5-0603C4D459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1C55A8-5FA3-6920-5DAB-EC0467113954}"/>
              </a:ext>
            </a:extLst>
          </p:cNvPr>
          <p:cNvSpPr/>
          <p:nvPr/>
        </p:nvSpPr>
        <p:spPr>
          <a:xfrm>
            <a:off x="0" y="0"/>
            <a:ext cx="4328932" cy="6667018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1749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rgbClr val="0B48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028123" y="218451"/>
            <a:ext cx="85039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400" b="1">
                <a:solidFill>
                  <a:srgbClr val="FFFFFF"/>
                </a:solidFill>
              </a:defRPr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Roadmap – Key Enhancements</a:t>
            </a:r>
          </a:p>
        </p:txBody>
      </p:sp>
      <p:sp>
        <p:nvSpPr>
          <p:cNvPr id="4" name="Rectangle 3"/>
          <p:cNvSpPr/>
          <p:nvPr/>
        </p:nvSpPr>
        <p:spPr>
          <a:xfrm flipH="1">
            <a:off x="5913120" y="692945"/>
            <a:ext cx="137160" cy="5806439"/>
          </a:xfrm>
          <a:prstGeom prst="rect">
            <a:avLst/>
          </a:prstGeom>
          <a:solidFill>
            <a:srgbClr val="0B48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Left Arrow 4"/>
          <p:cNvSpPr/>
          <p:nvPr/>
        </p:nvSpPr>
        <p:spPr>
          <a:xfrm>
            <a:off x="5547360" y="1280160"/>
            <a:ext cx="548640" cy="365760"/>
          </a:xfrm>
          <a:prstGeom prst="leftArrow">
            <a:avLst/>
          </a:prstGeom>
          <a:solidFill>
            <a:srgbClr val="00B4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ounded Rectangle 5"/>
          <p:cNvSpPr/>
          <p:nvPr/>
        </p:nvSpPr>
        <p:spPr>
          <a:xfrm>
            <a:off x="2255520" y="1097280"/>
            <a:ext cx="3657600" cy="822960"/>
          </a:xfrm>
          <a:prstGeom prst="roundRect">
            <a:avLst/>
          </a:prstGeom>
          <a:solidFill>
            <a:srgbClr val="00B4D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 b="1">
                <a:solidFill>
                  <a:srgbClr val="FFFFFF"/>
                </a:solidFill>
              </a:defRPr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🔄  Real‑time Data Feeds</a:t>
            </a:r>
          </a:p>
          <a:p>
            <a:pPr algn="l">
              <a:defRPr sz="1200">
                <a:solidFill>
                  <a:srgbClr val="FFFFFF"/>
                </a:solidFill>
              </a:defRPr>
            </a:pP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Hook Zillow &amp; BEA APIs for live refresh</a:t>
            </a:r>
          </a:p>
        </p:txBody>
      </p:sp>
      <p:sp>
        <p:nvSpPr>
          <p:cNvPr id="7" name="Right Arrow 6"/>
          <p:cNvSpPr/>
          <p:nvPr/>
        </p:nvSpPr>
        <p:spPr>
          <a:xfrm>
            <a:off x="6096000" y="2651760"/>
            <a:ext cx="548640" cy="365760"/>
          </a:xfrm>
          <a:prstGeom prst="rightArrow">
            <a:avLst/>
          </a:prstGeom>
          <a:solidFill>
            <a:srgbClr val="20C99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6278880" y="2468880"/>
            <a:ext cx="3657600" cy="822960"/>
          </a:xfrm>
          <a:prstGeom prst="roundRect">
            <a:avLst/>
          </a:prstGeom>
          <a:solidFill>
            <a:srgbClr val="20C99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 b="1">
                <a:solidFill>
                  <a:srgbClr val="FFFFFF"/>
                </a:solidFill>
              </a:defRPr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🗺️  GIS Dashboards</a:t>
            </a:r>
          </a:p>
          <a:p>
            <a:pPr algn="l">
              <a:defRPr sz="1200">
                <a:solidFill>
                  <a:srgbClr val="FFFFFF"/>
                </a:solidFill>
              </a:defRPr>
            </a:pP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county heat‑maps</a:t>
            </a:r>
          </a:p>
        </p:txBody>
      </p:sp>
      <p:sp>
        <p:nvSpPr>
          <p:cNvPr id="9" name="Left Arrow 8"/>
          <p:cNvSpPr/>
          <p:nvPr/>
        </p:nvSpPr>
        <p:spPr>
          <a:xfrm>
            <a:off x="5547360" y="3817619"/>
            <a:ext cx="548640" cy="365760"/>
          </a:xfrm>
          <a:prstGeom prst="leftArrow">
            <a:avLst/>
          </a:prstGeom>
          <a:solidFill>
            <a:srgbClr val="FFC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2255520" y="3589019"/>
            <a:ext cx="3657600" cy="822960"/>
          </a:xfrm>
          <a:prstGeom prst="roundRect">
            <a:avLst/>
          </a:prstGeom>
          <a:solidFill>
            <a:srgbClr val="FFC3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 b="1">
                <a:solidFill>
                  <a:srgbClr val="FFFFFF"/>
                </a:solidFill>
              </a:defRPr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🚀  Model Deployment</a:t>
            </a:r>
          </a:p>
          <a:p>
            <a:pPr algn="l">
              <a:defRPr sz="1200">
                <a:solidFill>
                  <a:srgbClr val="FFFFFF"/>
                </a:solidFill>
              </a:defRPr>
            </a:pP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 predictions via REST / </a:t>
            </a:r>
            <a:r>
              <a:rPr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6096000" y="5394960"/>
            <a:ext cx="548640" cy="365760"/>
          </a:xfrm>
          <a:prstGeom prst="rightArrow">
            <a:avLst/>
          </a:prstGeom>
          <a:solidFill>
            <a:srgbClr val="FF777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ed Rectangle 11"/>
          <p:cNvSpPr/>
          <p:nvPr/>
        </p:nvSpPr>
        <p:spPr>
          <a:xfrm>
            <a:off x="6278880" y="5212080"/>
            <a:ext cx="3657600" cy="822960"/>
          </a:xfrm>
          <a:prstGeom prst="roundRect">
            <a:avLst/>
          </a:prstGeom>
          <a:solidFill>
            <a:srgbClr val="FF777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 sz="1800" b="1">
                <a:solidFill>
                  <a:srgbClr val="FFFFFF"/>
                </a:solidFill>
              </a:defRPr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💹  Macro Factors</a:t>
            </a:r>
          </a:p>
          <a:p>
            <a:pPr algn="l">
              <a:defRPr sz="1200">
                <a:solidFill>
                  <a:srgbClr val="FFFFFF"/>
                </a:solidFill>
              </a:defRPr>
            </a:pPr>
            <a:r>
              <a:rPr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rates, CPI &amp; mortgage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3DE5A91-C47A-4D21-9C79-8041061C0A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7" y="238547"/>
            <a:ext cx="6667500" cy="5683249"/>
          </a:xfrm>
        </p:spPr>
        <p:txBody>
          <a:bodyPr/>
          <a:lstStyle/>
          <a:p>
            <a:pPr marL="0" lvl="0" indent="0">
              <a:buNone/>
            </a:pPr>
            <a:endParaRPr lang="en-US" sz="1600" b="1" i="0" dirty="0"/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3B246B-498C-40D1-BC8F-538DB2FB5805}"/>
              </a:ext>
            </a:extLst>
          </p:cNvPr>
          <p:cNvSpPr txBox="1"/>
          <p:nvPr/>
        </p:nvSpPr>
        <p:spPr>
          <a:xfrm>
            <a:off x="1381266" y="3574011"/>
            <a:ext cx="41671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spc="-50" dirty="0">
                <a:ln w="3175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DDB898-321B-04AD-364F-B8F1EFBA4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172F8-AFB5-4E2A-2C71-796F719DD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4" y="20596"/>
            <a:ext cx="12192001" cy="700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333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7ABEB-A6BD-009B-C2AB-CA6AFC28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Autofit/>
          </a:bodyPr>
          <a:lstStyle/>
          <a:p>
            <a:pPr algn="ctr"/>
            <a:br>
              <a:rPr lang="en-US" sz="32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the Study</a:t>
            </a:r>
            <a:br>
              <a:rPr lang="en-US" sz="32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70110B0-45D9-7D40-3B05-B7510567190C}"/>
              </a:ext>
            </a:extLst>
          </p:cNvPr>
          <p:cNvSpPr/>
          <p:nvPr/>
        </p:nvSpPr>
        <p:spPr>
          <a:xfrm>
            <a:off x="1195013" y="2541214"/>
            <a:ext cx="1445998" cy="144599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" name="Rectangle 3" descr="Statistics">
            <a:extLst>
              <a:ext uri="{FF2B5EF4-FFF2-40B4-BE49-F238E27FC236}">
                <a16:creationId xmlns:a16="http://schemas.microsoft.com/office/drawing/2014/main" id="{86B95411-BAD0-4B3C-DD00-9A8DB40B5AF6}"/>
              </a:ext>
            </a:extLst>
          </p:cNvPr>
          <p:cNvSpPr/>
          <p:nvPr/>
        </p:nvSpPr>
        <p:spPr>
          <a:xfrm>
            <a:off x="1503177" y="2849378"/>
            <a:ext cx="829671" cy="829671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2595F7-88C6-6191-49FA-FD5B8B013ECC}"/>
              </a:ext>
            </a:extLst>
          </p:cNvPr>
          <p:cNvGrpSpPr/>
          <p:nvPr/>
        </p:nvGrpSpPr>
        <p:grpSpPr>
          <a:xfrm>
            <a:off x="732768" y="4437606"/>
            <a:ext cx="2370489" cy="720000"/>
            <a:chOff x="100682" y="2684598"/>
            <a:chExt cx="2370489" cy="720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7CC7B4-6F6F-482C-3544-812F85AB0E4B}"/>
                </a:ext>
              </a:extLst>
            </p:cNvPr>
            <p:cNvSpPr/>
            <p:nvPr/>
          </p:nvSpPr>
          <p:spPr>
            <a:xfrm>
              <a:off x="100682" y="2684598"/>
              <a:ext cx="2370489" cy="720000"/>
            </a:xfrm>
            <a:prstGeom prst="rect">
              <a:avLst/>
            </a:prstGeom>
          </p:spPr>
          <p:style>
            <a:ln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accent2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BEADEC-0A65-4332-12FD-4D806EDBDE21}"/>
                </a:ext>
              </a:extLst>
            </p:cNvPr>
            <p:cNvSpPr txBox="1"/>
            <p:nvPr/>
          </p:nvSpPr>
          <p:spPr>
            <a:xfrm>
              <a:off x="100682" y="2684598"/>
              <a:ext cx="2370489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200" kern="1200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Leverages historical data to identify patterns and correlations.</a:t>
              </a: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D8E363B2-BF6B-65FD-6DB4-8EC11792B4B3}"/>
              </a:ext>
            </a:extLst>
          </p:cNvPr>
          <p:cNvSpPr/>
          <p:nvPr/>
        </p:nvSpPr>
        <p:spPr>
          <a:xfrm>
            <a:off x="3980338" y="2541214"/>
            <a:ext cx="1445998" cy="144599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Rectangle 6" descr="Maze">
            <a:extLst>
              <a:ext uri="{FF2B5EF4-FFF2-40B4-BE49-F238E27FC236}">
                <a16:creationId xmlns:a16="http://schemas.microsoft.com/office/drawing/2014/main" id="{FECAF7B6-74AB-0C01-8461-2D8BE104167E}"/>
              </a:ext>
            </a:extLst>
          </p:cNvPr>
          <p:cNvSpPr/>
          <p:nvPr/>
        </p:nvSpPr>
        <p:spPr>
          <a:xfrm>
            <a:off x="4288502" y="2849378"/>
            <a:ext cx="829671" cy="829671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F9F490-94FE-5EB9-0C4A-0B31B917AE8C}"/>
              </a:ext>
            </a:extLst>
          </p:cNvPr>
          <p:cNvGrpSpPr/>
          <p:nvPr/>
        </p:nvGrpSpPr>
        <p:grpSpPr>
          <a:xfrm>
            <a:off x="3518093" y="4437606"/>
            <a:ext cx="2370489" cy="720000"/>
            <a:chOff x="2886007" y="2684598"/>
            <a:chExt cx="2370489" cy="720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78D23D8-D077-F39D-9054-9D8BF9B35507}"/>
                </a:ext>
              </a:extLst>
            </p:cNvPr>
            <p:cNvSpPr/>
            <p:nvPr/>
          </p:nvSpPr>
          <p:spPr>
            <a:xfrm>
              <a:off x="2886007" y="2684598"/>
              <a:ext cx="2370489" cy="720000"/>
            </a:xfrm>
            <a:prstGeom prst="rect">
              <a:avLst/>
            </a:prstGeom>
          </p:spPr>
          <p:style>
            <a:ln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accent3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4F03B9-113B-1B6E-FA63-D4446D36F82C}"/>
                </a:ext>
              </a:extLst>
            </p:cNvPr>
            <p:cNvSpPr txBox="1"/>
            <p:nvPr/>
          </p:nvSpPr>
          <p:spPr>
            <a:xfrm>
              <a:off x="2886007" y="2684598"/>
              <a:ext cx="2370489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Improves accuracy by reducing human bias in price estimation.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B0A509A1-F53F-7DF7-E6E7-698576533211}"/>
              </a:ext>
            </a:extLst>
          </p:cNvPr>
          <p:cNvSpPr/>
          <p:nvPr/>
        </p:nvSpPr>
        <p:spPr>
          <a:xfrm>
            <a:off x="6765663" y="2541214"/>
            <a:ext cx="1445998" cy="144599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168E1-6CFA-B018-DBD5-7DE86B2CA48B}"/>
              </a:ext>
            </a:extLst>
          </p:cNvPr>
          <p:cNvSpPr/>
          <p:nvPr/>
        </p:nvSpPr>
        <p:spPr>
          <a:xfrm>
            <a:off x="7073827" y="2849378"/>
            <a:ext cx="829671" cy="829671"/>
          </a:xfrm>
          <a:prstGeom prst="rect">
            <a:avLst/>
          </a:prstGeom>
          <a:blipFill rotWithShape="1">
            <a:blip r:embed="rId6"/>
            <a:srcRect/>
            <a:stretch>
              <a:fillRect l="-8000" r="-8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EC6C0F-19C3-D168-6DC6-32F10956DA14}"/>
              </a:ext>
            </a:extLst>
          </p:cNvPr>
          <p:cNvGrpSpPr/>
          <p:nvPr/>
        </p:nvGrpSpPr>
        <p:grpSpPr>
          <a:xfrm>
            <a:off x="6303418" y="4437606"/>
            <a:ext cx="2370489" cy="720000"/>
            <a:chOff x="5671332" y="2684598"/>
            <a:chExt cx="2370489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8EA147-6C00-D473-F68F-469C37BD9917}"/>
                </a:ext>
              </a:extLst>
            </p:cNvPr>
            <p:cNvSpPr/>
            <p:nvPr/>
          </p:nvSpPr>
          <p:spPr>
            <a:xfrm>
              <a:off x="5671332" y="2684598"/>
              <a:ext cx="2370489" cy="720000"/>
            </a:xfrm>
            <a:prstGeom prst="rect">
              <a:avLst/>
            </a:prstGeom>
          </p:spPr>
          <p:style>
            <a:ln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accent4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15D20-EC76-184D-F60D-6F7FD7D2E9DA}"/>
                </a:ext>
              </a:extLst>
            </p:cNvPr>
            <p:cNvSpPr txBox="1"/>
            <p:nvPr/>
          </p:nvSpPr>
          <p:spPr>
            <a:xfrm>
              <a:off x="5671332" y="2684598"/>
              <a:ext cx="2370489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Provides quick, data-driven predictions based on market conditions.</a:t>
              </a: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BE15312-7EB7-53C7-17E2-CB6CE0E2A525}"/>
              </a:ext>
            </a:extLst>
          </p:cNvPr>
          <p:cNvSpPr/>
          <p:nvPr/>
        </p:nvSpPr>
        <p:spPr>
          <a:xfrm>
            <a:off x="9550988" y="2541214"/>
            <a:ext cx="1445998" cy="144599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67E77F-2BD2-ACEB-0724-55618931FA3D}"/>
              </a:ext>
            </a:extLst>
          </p:cNvPr>
          <p:cNvGrpSpPr/>
          <p:nvPr/>
        </p:nvGrpSpPr>
        <p:grpSpPr>
          <a:xfrm>
            <a:off x="9088743" y="4437606"/>
            <a:ext cx="2370489" cy="720000"/>
            <a:chOff x="8456657" y="2684598"/>
            <a:chExt cx="2370489" cy="7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436BFD-566C-A961-C9F5-223B8147570F}"/>
                </a:ext>
              </a:extLst>
            </p:cNvPr>
            <p:cNvSpPr/>
            <p:nvPr/>
          </p:nvSpPr>
          <p:spPr>
            <a:xfrm>
              <a:off x="8456657" y="2684598"/>
              <a:ext cx="2370489" cy="720000"/>
            </a:xfrm>
            <a:prstGeom prst="rect">
              <a:avLst/>
            </a:prstGeom>
          </p:spPr>
          <p:style>
            <a:ln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accent5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1D8541-821E-4BF3-E6F3-4398C7E3E683}"/>
                </a:ext>
              </a:extLst>
            </p:cNvPr>
            <p:cNvSpPr txBox="1"/>
            <p:nvPr/>
          </p:nvSpPr>
          <p:spPr>
            <a:xfrm>
              <a:off x="8456657" y="2684598"/>
              <a:ext cx="2370489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 a machine learning model to predict housing prices.</a:t>
              </a:r>
            </a:p>
          </p:txBody>
        </p:sp>
      </p:grpSp>
      <p:sp>
        <p:nvSpPr>
          <p:cNvPr id="22" name="Rectangle 21" descr="Head with Gears">
            <a:extLst>
              <a:ext uri="{FF2B5EF4-FFF2-40B4-BE49-F238E27FC236}">
                <a16:creationId xmlns:a16="http://schemas.microsoft.com/office/drawing/2014/main" id="{BD612AA3-DE4D-8369-F084-8C0ED1EE9003}"/>
              </a:ext>
            </a:extLst>
          </p:cNvPr>
          <p:cNvSpPr/>
          <p:nvPr/>
        </p:nvSpPr>
        <p:spPr>
          <a:xfrm>
            <a:off x="9805727" y="2828042"/>
            <a:ext cx="829671" cy="82967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7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-313520"/>
            <a:ext cx="12192000" cy="133296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6078" y="153259"/>
            <a:ext cx="716895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 U.S. County Home Values – At a Glance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853738"/>
            <a:ext cx="12192000" cy="585100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8107680" y="1371600"/>
            <a:ext cx="365760" cy="365760"/>
          </a:xfrm>
          <a:prstGeom prst="rect">
            <a:avLst/>
          </a:prstGeom>
          <a:solidFill>
            <a:srgbClr val="228B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8564881" y="1385203"/>
            <a:ext cx="840295" cy="338554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1600"/>
            </a:pPr>
            <a:r>
              <a:rPr sz="1600" dirty="0"/>
              <a:t>&lt; 500K</a:t>
            </a:r>
          </a:p>
        </p:txBody>
      </p:sp>
      <p:sp>
        <p:nvSpPr>
          <p:cNvPr id="8" name="Rectangle 7"/>
          <p:cNvSpPr/>
          <p:nvPr/>
        </p:nvSpPr>
        <p:spPr>
          <a:xfrm>
            <a:off x="8107680" y="1828800"/>
            <a:ext cx="365760" cy="365760"/>
          </a:xfrm>
          <a:prstGeom prst="rect">
            <a:avLst/>
          </a:prstGeom>
          <a:solidFill>
            <a:srgbClr val="1E50C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8564880" y="1842403"/>
            <a:ext cx="1369286" cy="338554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1600"/>
            </a:pPr>
            <a:r>
              <a:rPr sz="1600"/>
              <a:t>500K – 700K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07680" y="2286000"/>
            <a:ext cx="365760" cy="365760"/>
          </a:xfrm>
          <a:prstGeom prst="rect">
            <a:avLst/>
          </a:prstGeom>
          <a:solidFill>
            <a:srgbClr val="DC14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8564881" y="2299603"/>
            <a:ext cx="840295" cy="338554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1600"/>
            </a:pPr>
            <a:r>
              <a:rPr sz="1600"/>
              <a:t>&gt; 700K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107679" y="3017520"/>
            <a:ext cx="3559601" cy="1005840"/>
          </a:xfrm>
          <a:prstGeom prst="roundRect">
            <a:avLst/>
          </a:prstGeom>
          <a:solidFill>
            <a:srgbClr val="FFD7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/>
            </a:pP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West Coast → 83 % counties &gt; $700K</a:t>
            </a:r>
            <a:br>
              <a:rPr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Midwest → 92 % counties &lt; $500K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233" y="5765006"/>
            <a:ext cx="7689926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sz="2400" b="1">
                <a:solidFill>
                  <a:srgbClr val="006699"/>
                </a:solidFill>
              </a:defRPr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 dominates → Most U.S. counties still under $500K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1FF546-7C56-0FA4-BFAA-A870B0D57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7" y="1385203"/>
            <a:ext cx="7772400" cy="37876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786852" y="251946"/>
            <a:ext cx="486383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200" b="1">
                <a:solidFill>
                  <a:srgbClr val="FFFFFF"/>
                </a:solidFill>
              </a:defRPr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 — Snapshot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921544"/>
            <a:ext cx="12192000" cy="589073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719559" y="1245835"/>
            <a:ext cx="4114800" cy="1673699"/>
          </a:xfrm>
          <a:prstGeom prst="roundRect">
            <a:avLst/>
          </a:prstGeom>
          <a:solidFill>
            <a:srgbClr val="0072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600" b="1">
                <a:solidFill>
                  <a:srgbClr val="FFFFFF"/>
                </a:solidFill>
              </a:defRPr>
            </a:pPr>
            <a:r>
              <a:rPr sz="2600" dirty="0"/>
              <a:t>🏠 52K</a:t>
            </a:r>
            <a:br>
              <a:rPr sz="2600" dirty="0"/>
            </a:br>
            <a:r>
              <a:rPr sz="2600" dirty="0"/>
              <a:t>Home‑value rows</a:t>
            </a:r>
          </a:p>
          <a:p>
            <a:pPr algn="ctr">
              <a:defRPr sz="1400">
                <a:solidFill>
                  <a:srgbClr val="FFFFFF"/>
                </a:solidFill>
              </a:defRPr>
            </a:pPr>
            <a:r>
              <a:rPr dirty="0"/>
              <a:t>Across 5 property dataset</a:t>
            </a:r>
            <a:br>
              <a:rPr dirty="0"/>
            </a:br>
            <a:r>
              <a:rPr dirty="0"/>
              <a:t>(~10.5 K each)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33280" y="3587241"/>
            <a:ext cx="3887358" cy="2743200"/>
          </a:xfrm>
          <a:prstGeom prst="roundRect">
            <a:avLst/>
          </a:prstGeom>
          <a:solidFill>
            <a:srgbClr val="00A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600" b="1">
                <a:solidFill>
                  <a:srgbClr val="FFFFFF"/>
                </a:solidFill>
              </a:defRPr>
            </a:pPr>
            <a:r>
              <a:rPr sz="2600" dirty="0"/>
              <a:t>📈 3</a:t>
            </a:r>
            <a:br>
              <a:rPr sz="2600" dirty="0"/>
            </a:br>
            <a:r>
              <a:rPr sz="2600" dirty="0"/>
              <a:t>Economic drivers</a:t>
            </a:r>
          </a:p>
          <a:p>
            <a:pPr algn="ctr">
              <a:defRPr sz="1400">
                <a:solidFill>
                  <a:srgbClr val="FFFFFF"/>
                </a:solidFill>
              </a:defRPr>
            </a:pPr>
            <a:r>
              <a:rPr dirty="0"/>
              <a:t>Personal &amp; Per‑Cap Income</a:t>
            </a:r>
            <a:br>
              <a:rPr dirty="0"/>
            </a:br>
            <a:r>
              <a:rPr dirty="0"/>
              <a:t>Population Growth merged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491908" y="3587241"/>
            <a:ext cx="3704478" cy="27432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600" b="1">
                <a:solidFill>
                  <a:srgbClr val="FFFFFF"/>
                </a:solidFill>
              </a:defRPr>
            </a:pPr>
            <a:r>
              <a:rPr sz="2600" dirty="0"/>
              <a:t>🗺️ County</a:t>
            </a:r>
            <a:br>
              <a:rPr sz="2600" dirty="0"/>
            </a:br>
            <a:r>
              <a:rPr sz="2600" dirty="0"/>
              <a:t>Level</a:t>
            </a:r>
          </a:p>
          <a:p>
            <a:pPr algn="ctr">
              <a:defRPr sz="1400">
                <a:solidFill>
                  <a:srgbClr val="FFFFFF"/>
                </a:solidFill>
              </a:defRPr>
            </a:pPr>
            <a:r>
              <a:rPr dirty="0"/>
              <a:t>3 K+ counties</a:t>
            </a:r>
            <a:br>
              <a:rPr dirty="0"/>
            </a:br>
            <a:r>
              <a:rPr dirty="0"/>
              <a:t>nationwide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91908" y="1104424"/>
            <a:ext cx="3704478" cy="1754722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600" b="1">
                <a:solidFill>
                  <a:srgbClr val="FFFFFF"/>
                </a:solidFill>
              </a:defRPr>
            </a:pPr>
            <a:r>
              <a:rPr sz="2600" dirty="0"/>
              <a:t>📅 2020‑2024</a:t>
            </a:r>
          </a:p>
          <a:p>
            <a:pPr algn="ctr">
              <a:defRPr sz="1400">
                <a:solidFill>
                  <a:srgbClr val="FFFFFF"/>
                </a:solidFill>
              </a:defRPr>
            </a:pPr>
            <a:r>
              <a:rPr dirty="0"/>
              <a:t>Sources:</a:t>
            </a:r>
            <a:br>
              <a:rPr dirty="0"/>
            </a:br>
            <a:r>
              <a:rPr dirty="0"/>
              <a:t>Zillow + U.S. BEA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CF922-182D-515C-1E25-C1B428664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sz="2800" b="1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&amp; Preprocessing</a:t>
            </a:r>
            <a:endParaRPr lang="en-US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616FE184-FA59-20F8-C004-D1B5CE83FD8F}"/>
              </a:ext>
            </a:extLst>
          </p:cNvPr>
          <p:cNvSpPr/>
          <p:nvPr/>
        </p:nvSpPr>
        <p:spPr>
          <a:xfrm>
            <a:off x="565684" y="4326218"/>
            <a:ext cx="1661347" cy="1207711"/>
          </a:xfrm>
          <a:custGeom>
            <a:avLst/>
            <a:gdLst>
              <a:gd name="connsiteX0" fmla="*/ 0 w 1663284"/>
              <a:gd name="connsiteY0" fmla="*/ 0 h 1202016"/>
              <a:gd name="connsiteX1" fmla="*/ 1663284 w 1663284"/>
              <a:gd name="connsiteY1" fmla="*/ 0 h 1202016"/>
              <a:gd name="connsiteX2" fmla="*/ 1663284 w 1663284"/>
              <a:gd name="connsiteY2" fmla="*/ 1202016 h 1202016"/>
              <a:gd name="connsiteX3" fmla="*/ 0 w 1663284"/>
              <a:gd name="connsiteY3" fmla="*/ 1202016 h 1202016"/>
              <a:gd name="connsiteX4" fmla="*/ 0 w 1663284"/>
              <a:gd name="connsiteY4" fmla="*/ 0 h 120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3284" h="1202016">
                <a:moveTo>
                  <a:pt x="0" y="0"/>
                </a:moveTo>
                <a:lnTo>
                  <a:pt x="1663284" y="0"/>
                </a:lnTo>
                <a:lnTo>
                  <a:pt x="1663284" y="1202016"/>
                </a:lnTo>
                <a:lnTo>
                  <a:pt x="0" y="12020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57150" lvl="1" indent="-57150" algn="l" defTabSz="488950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b="0" i="0" kern="1200" dirty="0"/>
              <a:t>Zillow Dataset - multiple files with real estate and per capita income data.</a:t>
            </a:r>
            <a:endParaRPr lang="en-US" sz="1100" kern="1200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736008CF-4E2F-0C2C-748C-DE847AB98FFB}"/>
              </a:ext>
            </a:extLst>
          </p:cNvPr>
          <p:cNvSpPr/>
          <p:nvPr/>
        </p:nvSpPr>
        <p:spPr>
          <a:xfrm>
            <a:off x="2376579" y="4326218"/>
            <a:ext cx="1594628" cy="1207711"/>
          </a:xfrm>
          <a:custGeom>
            <a:avLst/>
            <a:gdLst>
              <a:gd name="connsiteX0" fmla="*/ 0 w 1596487"/>
              <a:gd name="connsiteY0" fmla="*/ 0 h 1202016"/>
              <a:gd name="connsiteX1" fmla="*/ 1596487 w 1596487"/>
              <a:gd name="connsiteY1" fmla="*/ 0 h 1202016"/>
              <a:gd name="connsiteX2" fmla="*/ 1596487 w 1596487"/>
              <a:gd name="connsiteY2" fmla="*/ 1202016 h 1202016"/>
              <a:gd name="connsiteX3" fmla="*/ 0 w 1596487"/>
              <a:gd name="connsiteY3" fmla="*/ 1202016 h 1202016"/>
              <a:gd name="connsiteX4" fmla="*/ 0 w 1596487"/>
              <a:gd name="connsiteY4" fmla="*/ 0 h 120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6487" h="1202016">
                <a:moveTo>
                  <a:pt x="0" y="0"/>
                </a:moveTo>
                <a:lnTo>
                  <a:pt x="1596487" y="0"/>
                </a:lnTo>
                <a:lnTo>
                  <a:pt x="1596487" y="1202016"/>
                </a:lnTo>
                <a:lnTo>
                  <a:pt x="0" y="12020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57150" lvl="1" indent="-57150" algn="l" defTabSz="488950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b="0" i="0" kern="1200" dirty="0"/>
              <a:t>Counties-level per capita income and housing values</a:t>
            </a:r>
            <a:endParaRPr lang="en-US" sz="1100" kern="1200" dirty="0"/>
          </a:p>
          <a:p>
            <a:pPr marL="57150" lvl="1" indent="-57150" algn="l" defTabSz="488950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b="0" i="0" kern="1200" dirty="0"/>
              <a:t>Zillow Home Value Index </a:t>
            </a:r>
            <a:endParaRPr lang="en-US" sz="1100" kern="1200" dirty="0"/>
          </a:p>
          <a:p>
            <a:pPr marL="57150" lvl="1" indent="-57150" algn="l" defTabSz="488950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b="0" i="0" kern="1200" dirty="0"/>
              <a:t>Population, Income data</a:t>
            </a:r>
            <a:endParaRPr lang="en-US" sz="1100" kern="1200" dirty="0"/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DD91E069-B1B3-17FF-CCA0-88B8D24570C2}"/>
              </a:ext>
            </a:extLst>
          </p:cNvPr>
          <p:cNvSpPr/>
          <p:nvPr/>
        </p:nvSpPr>
        <p:spPr>
          <a:xfrm>
            <a:off x="4154117" y="4326218"/>
            <a:ext cx="1594628" cy="1207711"/>
          </a:xfrm>
          <a:custGeom>
            <a:avLst/>
            <a:gdLst>
              <a:gd name="connsiteX0" fmla="*/ 0 w 1596487"/>
              <a:gd name="connsiteY0" fmla="*/ 0 h 1202016"/>
              <a:gd name="connsiteX1" fmla="*/ 1596487 w 1596487"/>
              <a:gd name="connsiteY1" fmla="*/ 0 h 1202016"/>
              <a:gd name="connsiteX2" fmla="*/ 1596487 w 1596487"/>
              <a:gd name="connsiteY2" fmla="*/ 1202016 h 1202016"/>
              <a:gd name="connsiteX3" fmla="*/ 0 w 1596487"/>
              <a:gd name="connsiteY3" fmla="*/ 1202016 h 1202016"/>
              <a:gd name="connsiteX4" fmla="*/ 0 w 1596487"/>
              <a:gd name="connsiteY4" fmla="*/ 0 h 120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6487" h="1202016">
                <a:moveTo>
                  <a:pt x="0" y="0"/>
                </a:moveTo>
                <a:lnTo>
                  <a:pt x="1596487" y="0"/>
                </a:lnTo>
                <a:lnTo>
                  <a:pt x="1596487" y="1202016"/>
                </a:lnTo>
                <a:lnTo>
                  <a:pt x="0" y="12020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57150" lvl="1" indent="-57150" algn="l" defTabSz="488950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kern="1200" dirty="0"/>
              <a:t>Merging Files for different house types</a:t>
            </a:r>
          </a:p>
        </p:txBody>
      </p:sp>
      <p:sp>
        <p:nvSpPr>
          <p:cNvPr id="25" name="Freeform 10">
            <a:extLst>
              <a:ext uri="{FF2B5EF4-FFF2-40B4-BE49-F238E27FC236}">
                <a16:creationId xmlns:a16="http://schemas.microsoft.com/office/drawing/2014/main" id="{D7E09C52-4C31-48CB-6F49-F34E7D376046}"/>
              </a:ext>
            </a:extLst>
          </p:cNvPr>
          <p:cNvSpPr/>
          <p:nvPr/>
        </p:nvSpPr>
        <p:spPr>
          <a:xfrm>
            <a:off x="5931653" y="4326218"/>
            <a:ext cx="1594628" cy="1207711"/>
          </a:xfrm>
          <a:custGeom>
            <a:avLst/>
            <a:gdLst>
              <a:gd name="connsiteX0" fmla="*/ 0 w 1596487"/>
              <a:gd name="connsiteY0" fmla="*/ 0 h 1202016"/>
              <a:gd name="connsiteX1" fmla="*/ 1596487 w 1596487"/>
              <a:gd name="connsiteY1" fmla="*/ 0 h 1202016"/>
              <a:gd name="connsiteX2" fmla="*/ 1596487 w 1596487"/>
              <a:gd name="connsiteY2" fmla="*/ 1202016 h 1202016"/>
              <a:gd name="connsiteX3" fmla="*/ 0 w 1596487"/>
              <a:gd name="connsiteY3" fmla="*/ 1202016 h 1202016"/>
              <a:gd name="connsiteX4" fmla="*/ 0 w 1596487"/>
              <a:gd name="connsiteY4" fmla="*/ 0 h 120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6487" h="1202016">
                <a:moveTo>
                  <a:pt x="0" y="0"/>
                </a:moveTo>
                <a:lnTo>
                  <a:pt x="1596487" y="0"/>
                </a:lnTo>
                <a:lnTo>
                  <a:pt x="1596487" y="1202016"/>
                </a:lnTo>
                <a:lnTo>
                  <a:pt x="0" y="12020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57150" lvl="1" indent="-57150" algn="l" defTabSz="488950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b="0" i="0" kern="1200" dirty="0"/>
              <a:t>Rename columns to make meaningful names</a:t>
            </a:r>
            <a:endParaRPr lang="en-US" sz="1100" kern="1200" dirty="0"/>
          </a:p>
        </p:txBody>
      </p:sp>
      <p:sp>
        <p:nvSpPr>
          <p:cNvPr id="26" name="Freeform 12">
            <a:extLst>
              <a:ext uri="{FF2B5EF4-FFF2-40B4-BE49-F238E27FC236}">
                <a16:creationId xmlns:a16="http://schemas.microsoft.com/office/drawing/2014/main" id="{6AB85DB5-5846-FB58-B44D-20105F73DD0E}"/>
              </a:ext>
            </a:extLst>
          </p:cNvPr>
          <p:cNvSpPr/>
          <p:nvPr/>
        </p:nvSpPr>
        <p:spPr>
          <a:xfrm>
            <a:off x="7709191" y="4326218"/>
            <a:ext cx="1594628" cy="1207711"/>
          </a:xfrm>
          <a:custGeom>
            <a:avLst/>
            <a:gdLst>
              <a:gd name="connsiteX0" fmla="*/ 0 w 1596487"/>
              <a:gd name="connsiteY0" fmla="*/ 0 h 1202016"/>
              <a:gd name="connsiteX1" fmla="*/ 1596487 w 1596487"/>
              <a:gd name="connsiteY1" fmla="*/ 0 h 1202016"/>
              <a:gd name="connsiteX2" fmla="*/ 1596487 w 1596487"/>
              <a:gd name="connsiteY2" fmla="*/ 1202016 h 1202016"/>
              <a:gd name="connsiteX3" fmla="*/ 0 w 1596487"/>
              <a:gd name="connsiteY3" fmla="*/ 1202016 h 1202016"/>
              <a:gd name="connsiteX4" fmla="*/ 0 w 1596487"/>
              <a:gd name="connsiteY4" fmla="*/ 0 h 120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6487" h="1202016">
                <a:moveTo>
                  <a:pt x="0" y="0"/>
                </a:moveTo>
                <a:lnTo>
                  <a:pt x="1596487" y="0"/>
                </a:lnTo>
                <a:lnTo>
                  <a:pt x="1596487" y="1202016"/>
                </a:lnTo>
                <a:lnTo>
                  <a:pt x="0" y="12020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57150" lvl="1" indent="-57150" algn="l" defTabSz="488950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b="0" i="0" kern="1200" dirty="0"/>
              <a:t>Adding </a:t>
            </a:r>
            <a:r>
              <a:rPr lang="en-US" sz="1100" b="0" i="0" kern="1200" dirty="0" err="1"/>
              <a:t>longitude,latitude,FIPS</a:t>
            </a:r>
            <a:r>
              <a:rPr lang="en-US" sz="1100" b="0" i="0" kern="1200" dirty="0"/>
              <a:t> </a:t>
            </a:r>
            <a:endParaRPr lang="en-US" sz="1100" kern="1200" dirty="0"/>
          </a:p>
        </p:txBody>
      </p:sp>
      <p:sp>
        <p:nvSpPr>
          <p:cNvPr id="27" name="Freeform 14">
            <a:extLst>
              <a:ext uri="{FF2B5EF4-FFF2-40B4-BE49-F238E27FC236}">
                <a16:creationId xmlns:a16="http://schemas.microsoft.com/office/drawing/2014/main" id="{277A01A9-4D91-EDFA-0D88-490B4ECDBCBF}"/>
              </a:ext>
            </a:extLst>
          </p:cNvPr>
          <p:cNvSpPr/>
          <p:nvPr/>
        </p:nvSpPr>
        <p:spPr>
          <a:xfrm>
            <a:off x="9486727" y="4326218"/>
            <a:ext cx="1594628" cy="1207711"/>
          </a:xfrm>
          <a:custGeom>
            <a:avLst/>
            <a:gdLst>
              <a:gd name="connsiteX0" fmla="*/ 0 w 1596487"/>
              <a:gd name="connsiteY0" fmla="*/ 0 h 1202016"/>
              <a:gd name="connsiteX1" fmla="*/ 1596487 w 1596487"/>
              <a:gd name="connsiteY1" fmla="*/ 0 h 1202016"/>
              <a:gd name="connsiteX2" fmla="*/ 1596487 w 1596487"/>
              <a:gd name="connsiteY2" fmla="*/ 1202016 h 1202016"/>
              <a:gd name="connsiteX3" fmla="*/ 0 w 1596487"/>
              <a:gd name="connsiteY3" fmla="*/ 1202016 h 1202016"/>
              <a:gd name="connsiteX4" fmla="*/ 0 w 1596487"/>
              <a:gd name="connsiteY4" fmla="*/ 0 h 120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6487" h="1202016">
                <a:moveTo>
                  <a:pt x="0" y="0"/>
                </a:moveTo>
                <a:lnTo>
                  <a:pt x="1596487" y="0"/>
                </a:lnTo>
                <a:lnTo>
                  <a:pt x="1596487" y="1202016"/>
                </a:lnTo>
                <a:lnTo>
                  <a:pt x="0" y="12020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57150" lvl="1" indent="-57150" algn="l" defTabSz="488950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100" b="0" i="0" kern="1200" dirty="0"/>
              <a:t>Format data types &amp; Removed missing values</a:t>
            </a:r>
            <a:endParaRPr lang="en-US" sz="1100" kern="1200" dirty="0"/>
          </a:p>
        </p:txBody>
      </p:sp>
      <p:sp>
        <p:nvSpPr>
          <p:cNvPr id="28" name="Freeform 3">
            <a:extLst>
              <a:ext uri="{FF2B5EF4-FFF2-40B4-BE49-F238E27FC236}">
                <a16:creationId xmlns:a16="http://schemas.microsoft.com/office/drawing/2014/main" id="{25545DEB-C6E7-1D87-3F97-6F625668CE38}"/>
              </a:ext>
            </a:extLst>
          </p:cNvPr>
          <p:cNvSpPr/>
          <p:nvPr/>
        </p:nvSpPr>
        <p:spPr>
          <a:xfrm>
            <a:off x="369254" y="3492821"/>
            <a:ext cx="1993285" cy="722145"/>
          </a:xfrm>
          <a:custGeom>
            <a:avLst/>
            <a:gdLst>
              <a:gd name="connsiteX0" fmla="*/ 0 w 1995609"/>
              <a:gd name="connsiteY0" fmla="*/ 0 h 594000"/>
              <a:gd name="connsiteX1" fmla="*/ 1698609 w 1995609"/>
              <a:gd name="connsiteY1" fmla="*/ 0 h 594000"/>
              <a:gd name="connsiteX2" fmla="*/ 1995609 w 1995609"/>
              <a:gd name="connsiteY2" fmla="*/ 297000 h 594000"/>
              <a:gd name="connsiteX3" fmla="*/ 1698609 w 1995609"/>
              <a:gd name="connsiteY3" fmla="*/ 594000 h 594000"/>
              <a:gd name="connsiteX4" fmla="*/ 0 w 1995609"/>
              <a:gd name="connsiteY4" fmla="*/ 594000 h 594000"/>
              <a:gd name="connsiteX5" fmla="*/ 297000 w 1995609"/>
              <a:gd name="connsiteY5" fmla="*/ 297000 h 594000"/>
              <a:gd name="connsiteX6" fmla="*/ 0 w 1995609"/>
              <a:gd name="connsiteY6" fmla="*/ 0 h 59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609" h="594000">
                <a:moveTo>
                  <a:pt x="0" y="0"/>
                </a:moveTo>
                <a:lnTo>
                  <a:pt x="1698609" y="0"/>
                </a:lnTo>
                <a:lnTo>
                  <a:pt x="1995609" y="297000"/>
                </a:lnTo>
                <a:lnTo>
                  <a:pt x="1698609" y="594000"/>
                </a:lnTo>
                <a:lnTo>
                  <a:pt x="0" y="594000"/>
                </a:lnTo>
                <a:lnTo>
                  <a:pt x="297000" y="297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1006" tIns="14669" rIns="311669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Data Sources</a:t>
            </a: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83DFEE6A-7B96-3AFB-CBDC-92B79DFB4808}"/>
              </a:ext>
            </a:extLst>
          </p:cNvPr>
          <p:cNvSpPr/>
          <p:nvPr/>
        </p:nvSpPr>
        <p:spPr>
          <a:xfrm>
            <a:off x="2173042" y="3492820"/>
            <a:ext cx="1993285" cy="722145"/>
          </a:xfrm>
          <a:custGeom>
            <a:avLst/>
            <a:gdLst>
              <a:gd name="connsiteX0" fmla="*/ 0 w 1995609"/>
              <a:gd name="connsiteY0" fmla="*/ 0 h 594000"/>
              <a:gd name="connsiteX1" fmla="*/ 1698609 w 1995609"/>
              <a:gd name="connsiteY1" fmla="*/ 0 h 594000"/>
              <a:gd name="connsiteX2" fmla="*/ 1995609 w 1995609"/>
              <a:gd name="connsiteY2" fmla="*/ 297000 h 594000"/>
              <a:gd name="connsiteX3" fmla="*/ 1698609 w 1995609"/>
              <a:gd name="connsiteY3" fmla="*/ 594000 h 594000"/>
              <a:gd name="connsiteX4" fmla="*/ 0 w 1995609"/>
              <a:gd name="connsiteY4" fmla="*/ 594000 h 594000"/>
              <a:gd name="connsiteX5" fmla="*/ 297000 w 1995609"/>
              <a:gd name="connsiteY5" fmla="*/ 297000 h 594000"/>
              <a:gd name="connsiteX6" fmla="*/ 0 w 1995609"/>
              <a:gd name="connsiteY6" fmla="*/ 0 h 59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609" h="594000">
                <a:moveTo>
                  <a:pt x="0" y="0"/>
                </a:moveTo>
                <a:lnTo>
                  <a:pt x="1698609" y="0"/>
                </a:lnTo>
                <a:lnTo>
                  <a:pt x="1995609" y="297000"/>
                </a:lnTo>
                <a:lnTo>
                  <a:pt x="1698609" y="594000"/>
                </a:lnTo>
                <a:lnTo>
                  <a:pt x="0" y="594000"/>
                </a:lnTo>
                <a:lnTo>
                  <a:pt x="297000" y="297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1006" tIns="14669" rIns="311669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0" i="0" kern="1200" dirty="0"/>
              <a:t>Files Integration</a:t>
            </a:r>
            <a:endParaRPr lang="en-US" sz="1100" kern="1200" dirty="0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BC1B3E05-9BF9-0687-C16E-F2D171F66D1B}"/>
              </a:ext>
            </a:extLst>
          </p:cNvPr>
          <p:cNvSpPr/>
          <p:nvPr/>
        </p:nvSpPr>
        <p:spPr>
          <a:xfrm>
            <a:off x="3991102" y="3503708"/>
            <a:ext cx="1993285" cy="722145"/>
          </a:xfrm>
          <a:custGeom>
            <a:avLst/>
            <a:gdLst>
              <a:gd name="connsiteX0" fmla="*/ 0 w 1995609"/>
              <a:gd name="connsiteY0" fmla="*/ 0 h 594000"/>
              <a:gd name="connsiteX1" fmla="*/ 1698609 w 1995609"/>
              <a:gd name="connsiteY1" fmla="*/ 0 h 594000"/>
              <a:gd name="connsiteX2" fmla="*/ 1995609 w 1995609"/>
              <a:gd name="connsiteY2" fmla="*/ 297000 h 594000"/>
              <a:gd name="connsiteX3" fmla="*/ 1698609 w 1995609"/>
              <a:gd name="connsiteY3" fmla="*/ 594000 h 594000"/>
              <a:gd name="connsiteX4" fmla="*/ 0 w 1995609"/>
              <a:gd name="connsiteY4" fmla="*/ 594000 h 594000"/>
              <a:gd name="connsiteX5" fmla="*/ 297000 w 1995609"/>
              <a:gd name="connsiteY5" fmla="*/ 297000 h 594000"/>
              <a:gd name="connsiteX6" fmla="*/ 0 w 1995609"/>
              <a:gd name="connsiteY6" fmla="*/ 0 h 59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609" h="594000">
                <a:moveTo>
                  <a:pt x="0" y="0"/>
                </a:moveTo>
                <a:lnTo>
                  <a:pt x="1698609" y="0"/>
                </a:lnTo>
                <a:lnTo>
                  <a:pt x="1995609" y="297000"/>
                </a:lnTo>
                <a:lnTo>
                  <a:pt x="1698609" y="594000"/>
                </a:lnTo>
                <a:lnTo>
                  <a:pt x="0" y="594000"/>
                </a:lnTo>
                <a:lnTo>
                  <a:pt x="297000" y="297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1006" tIns="14669" rIns="311669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Data Merging </a:t>
            </a:r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id="{430578A2-C563-6646-24B0-532789C611B8}"/>
              </a:ext>
            </a:extLst>
          </p:cNvPr>
          <p:cNvSpPr/>
          <p:nvPr/>
        </p:nvSpPr>
        <p:spPr>
          <a:xfrm>
            <a:off x="5838856" y="3498089"/>
            <a:ext cx="1993285" cy="722145"/>
          </a:xfrm>
          <a:custGeom>
            <a:avLst/>
            <a:gdLst>
              <a:gd name="connsiteX0" fmla="*/ 0 w 1995609"/>
              <a:gd name="connsiteY0" fmla="*/ 0 h 594000"/>
              <a:gd name="connsiteX1" fmla="*/ 1698609 w 1995609"/>
              <a:gd name="connsiteY1" fmla="*/ 0 h 594000"/>
              <a:gd name="connsiteX2" fmla="*/ 1995609 w 1995609"/>
              <a:gd name="connsiteY2" fmla="*/ 297000 h 594000"/>
              <a:gd name="connsiteX3" fmla="*/ 1698609 w 1995609"/>
              <a:gd name="connsiteY3" fmla="*/ 594000 h 594000"/>
              <a:gd name="connsiteX4" fmla="*/ 0 w 1995609"/>
              <a:gd name="connsiteY4" fmla="*/ 594000 h 594000"/>
              <a:gd name="connsiteX5" fmla="*/ 297000 w 1995609"/>
              <a:gd name="connsiteY5" fmla="*/ 297000 h 594000"/>
              <a:gd name="connsiteX6" fmla="*/ 0 w 1995609"/>
              <a:gd name="connsiteY6" fmla="*/ 0 h 59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609" h="594000">
                <a:moveTo>
                  <a:pt x="0" y="0"/>
                </a:moveTo>
                <a:lnTo>
                  <a:pt x="1698609" y="0"/>
                </a:lnTo>
                <a:lnTo>
                  <a:pt x="1995609" y="297000"/>
                </a:lnTo>
                <a:lnTo>
                  <a:pt x="1698609" y="594000"/>
                </a:lnTo>
                <a:lnTo>
                  <a:pt x="0" y="594000"/>
                </a:lnTo>
                <a:lnTo>
                  <a:pt x="297000" y="297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1006" tIns="14669" rIns="311669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Schema Refinement</a:t>
            </a:r>
          </a:p>
        </p:txBody>
      </p:sp>
      <p:sp>
        <p:nvSpPr>
          <p:cNvPr id="32" name="Freeform 11">
            <a:extLst>
              <a:ext uri="{FF2B5EF4-FFF2-40B4-BE49-F238E27FC236}">
                <a16:creationId xmlns:a16="http://schemas.microsoft.com/office/drawing/2014/main" id="{3D52F705-A18E-78FA-6E7A-529DA146359F}"/>
              </a:ext>
            </a:extLst>
          </p:cNvPr>
          <p:cNvSpPr/>
          <p:nvPr/>
        </p:nvSpPr>
        <p:spPr>
          <a:xfrm>
            <a:off x="7686610" y="3494379"/>
            <a:ext cx="1993285" cy="722145"/>
          </a:xfrm>
          <a:custGeom>
            <a:avLst/>
            <a:gdLst>
              <a:gd name="connsiteX0" fmla="*/ 0 w 1995609"/>
              <a:gd name="connsiteY0" fmla="*/ 0 h 594000"/>
              <a:gd name="connsiteX1" fmla="*/ 1698609 w 1995609"/>
              <a:gd name="connsiteY1" fmla="*/ 0 h 594000"/>
              <a:gd name="connsiteX2" fmla="*/ 1995609 w 1995609"/>
              <a:gd name="connsiteY2" fmla="*/ 297000 h 594000"/>
              <a:gd name="connsiteX3" fmla="*/ 1698609 w 1995609"/>
              <a:gd name="connsiteY3" fmla="*/ 594000 h 594000"/>
              <a:gd name="connsiteX4" fmla="*/ 0 w 1995609"/>
              <a:gd name="connsiteY4" fmla="*/ 594000 h 594000"/>
              <a:gd name="connsiteX5" fmla="*/ 297000 w 1995609"/>
              <a:gd name="connsiteY5" fmla="*/ 297000 h 594000"/>
              <a:gd name="connsiteX6" fmla="*/ 0 w 1995609"/>
              <a:gd name="connsiteY6" fmla="*/ 0 h 59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609" h="594000">
                <a:moveTo>
                  <a:pt x="0" y="0"/>
                </a:moveTo>
                <a:lnTo>
                  <a:pt x="1698609" y="0"/>
                </a:lnTo>
                <a:lnTo>
                  <a:pt x="1995609" y="297000"/>
                </a:lnTo>
                <a:lnTo>
                  <a:pt x="1698609" y="594000"/>
                </a:lnTo>
                <a:lnTo>
                  <a:pt x="0" y="594000"/>
                </a:lnTo>
                <a:lnTo>
                  <a:pt x="297000" y="297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1006" tIns="14669" rIns="311669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/>
              <a:t>Feature Engineering</a:t>
            </a:r>
          </a:p>
        </p:txBody>
      </p:sp>
      <p:sp>
        <p:nvSpPr>
          <p:cNvPr id="33" name="Freeform 13">
            <a:extLst>
              <a:ext uri="{FF2B5EF4-FFF2-40B4-BE49-F238E27FC236}">
                <a16:creationId xmlns:a16="http://schemas.microsoft.com/office/drawing/2014/main" id="{4758D7E1-7988-13AF-B191-34E3A1453F40}"/>
              </a:ext>
            </a:extLst>
          </p:cNvPr>
          <p:cNvSpPr/>
          <p:nvPr/>
        </p:nvSpPr>
        <p:spPr>
          <a:xfrm>
            <a:off x="9534364" y="3503921"/>
            <a:ext cx="1993285" cy="722145"/>
          </a:xfrm>
          <a:custGeom>
            <a:avLst/>
            <a:gdLst>
              <a:gd name="connsiteX0" fmla="*/ 0 w 1995609"/>
              <a:gd name="connsiteY0" fmla="*/ 0 h 594000"/>
              <a:gd name="connsiteX1" fmla="*/ 1698609 w 1995609"/>
              <a:gd name="connsiteY1" fmla="*/ 0 h 594000"/>
              <a:gd name="connsiteX2" fmla="*/ 1995609 w 1995609"/>
              <a:gd name="connsiteY2" fmla="*/ 297000 h 594000"/>
              <a:gd name="connsiteX3" fmla="*/ 1698609 w 1995609"/>
              <a:gd name="connsiteY3" fmla="*/ 594000 h 594000"/>
              <a:gd name="connsiteX4" fmla="*/ 0 w 1995609"/>
              <a:gd name="connsiteY4" fmla="*/ 594000 h 594000"/>
              <a:gd name="connsiteX5" fmla="*/ 297000 w 1995609"/>
              <a:gd name="connsiteY5" fmla="*/ 297000 h 594000"/>
              <a:gd name="connsiteX6" fmla="*/ 0 w 1995609"/>
              <a:gd name="connsiteY6" fmla="*/ 0 h 59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609" h="594000">
                <a:moveTo>
                  <a:pt x="0" y="0"/>
                </a:moveTo>
                <a:lnTo>
                  <a:pt x="1698609" y="0"/>
                </a:lnTo>
                <a:lnTo>
                  <a:pt x="1995609" y="297000"/>
                </a:lnTo>
                <a:lnTo>
                  <a:pt x="1698609" y="594000"/>
                </a:lnTo>
                <a:lnTo>
                  <a:pt x="0" y="594000"/>
                </a:lnTo>
                <a:lnTo>
                  <a:pt x="297000" y="297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1006" tIns="14669" rIns="311669" bIns="14669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0" i="0" kern="1200" dirty="0"/>
              <a:t>Final Formatting</a:t>
            </a:r>
            <a:endParaRPr lang="en-US" sz="1100" kern="1200" dirty="0"/>
          </a:p>
        </p:txBody>
      </p:sp>
    </p:spTree>
    <p:extLst>
      <p:ext uri="{BB962C8B-B14F-4D97-AF65-F5344CB8AC3E}">
        <p14:creationId xmlns:p14="http://schemas.microsoft.com/office/powerpoint/2010/main" val="320351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CE88A-5497-6103-916D-27EAD1C9C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9" name="Freeform: Shape 78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1" name="Freeform: Shape 80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68BFC83-1DC9-07DD-AA7F-CE1D14152A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-3" y="30942"/>
            <a:ext cx="12192000" cy="1239012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              </a:t>
            </a:r>
            <a:r>
              <a:rPr lang="en-US" sz="28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Annual Increase in House Values</a:t>
            </a:r>
            <a:endParaRPr kumimoji="0" lang="en-US" altLang="en-US" sz="28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6BF294-6ED6-6DA4-F414-9E783CFA579C}"/>
              </a:ext>
            </a:extLst>
          </p:cNvPr>
          <p:cNvSpPr txBox="1"/>
          <p:nvPr/>
        </p:nvSpPr>
        <p:spPr>
          <a:xfrm>
            <a:off x="128016" y="5165471"/>
            <a:ext cx="7999984" cy="2810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Performers</a:t>
            </a:r>
            <a:r>
              <a:rPr 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</a:pPr>
            <a:r>
              <a:rPr lang="en-US" sz="17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dirty="0"/>
              <a:t>🏆  </a:t>
            </a:r>
            <a:r>
              <a:rPr lang="en-US" sz="17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GATES, NC</a:t>
            </a:r>
            <a:r>
              <a:rPr 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Leading with a 15.0% increase.</a:t>
            </a:r>
          </a:p>
          <a:p>
            <a:pPr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</a:pPr>
            <a:r>
              <a:rPr lang="en-US" sz="1800" dirty="0"/>
              <a:t> 🥈 </a:t>
            </a:r>
            <a:r>
              <a:rPr lang="en-US" sz="17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EDWARDS, KS</a:t>
            </a:r>
            <a:r>
              <a:rPr 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Close behind with a 14.0% increase.</a:t>
            </a:r>
          </a:p>
          <a:p>
            <a:pPr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</a:pPr>
            <a:r>
              <a:rPr lang="en-US" sz="1800" dirty="0"/>
              <a:t> 🥉 </a:t>
            </a:r>
            <a:r>
              <a:rPr lang="en-US" sz="17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LINCOLN, MO</a:t>
            </a:r>
            <a:r>
              <a:rPr 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7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CARROLL, NE</a:t>
            </a:r>
            <a:r>
              <a:rPr lang="en-US" sz="1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Both showing a 12.0% increase.</a:t>
            </a:r>
          </a:p>
        </p:txBody>
      </p:sp>
      <p:pic>
        <p:nvPicPr>
          <p:cNvPr id="2" name="Picture 2" descr="A chart of a number of houses&#10;&#10;AI-generated content may be incorrect.">
            <a:extLst>
              <a:ext uri="{FF2B5EF4-FFF2-40B4-BE49-F238E27FC236}">
                <a16:creationId xmlns:a16="http://schemas.microsoft.com/office/drawing/2014/main" id="{F4D89570-369B-50AF-093C-730984AB1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" y="1269954"/>
            <a:ext cx="12192002" cy="37389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45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0D26C-38A6-6F2D-7090-A0EEEADAD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6940CA2-6190-0066-AA9B-6E358980DF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095545" cy="972273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                  </a:t>
            </a:r>
            <a:r>
              <a:rPr lang="en-US" sz="28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Annual Increase Vs Economic Factors</a:t>
            </a:r>
            <a:endParaRPr kumimoji="0" lang="en-US" altLang="en-US" sz="2800" b="1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FCFDA-8E36-6117-BB5B-C40528BECABB}"/>
              </a:ext>
            </a:extLst>
          </p:cNvPr>
          <p:cNvSpPr txBox="1"/>
          <p:nvPr/>
        </p:nvSpPr>
        <p:spPr>
          <a:xfrm>
            <a:off x="0" y="5168349"/>
            <a:ext cx="12192000" cy="8216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</a:pPr>
            <a:r>
              <a:rPr lang="en-US" sz="17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overall trend indicates that counties with higher median income rates and population growth tend to have higher annual increases in house values.</a:t>
            </a:r>
          </a:p>
        </p:txBody>
      </p:sp>
      <p:pic>
        <p:nvPicPr>
          <p:cNvPr id="4" name="Picture 3" descr="A graph of a bar chart&#10;&#10;AI-generated content may be incorrect.">
            <a:extLst>
              <a:ext uri="{FF2B5EF4-FFF2-40B4-BE49-F238E27FC236}">
                <a16:creationId xmlns:a16="http://schemas.microsoft.com/office/drawing/2014/main" id="{BCEB8731-65AB-712A-1CF9-23F98F5AC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175"/>
            <a:ext cx="12192000" cy="386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5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11514</TotalTime>
  <Words>1688</Words>
  <Application>Microsoft Office PowerPoint</Application>
  <PresentationFormat>Widescreen</PresentationFormat>
  <Paragraphs>183</Paragraphs>
  <Slides>26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Segoe UI</vt:lpstr>
      <vt:lpstr>Wingdings</vt:lpstr>
      <vt:lpstr>Calibri</vt:lpstr>
      <vt:lpstr>Arial</vt:lpstr>
      <vt:lpstr>Times New Roman</vt:lpstr>
      <vt:lpstr>Play</vt:lpstr>
      <vt:lpstr>LatoWeb</vt:lpstr>
      <vt:lpstr>Office Theme</vt:lpstr>
      <vt:lpstr>PowerPoint Presentation</vt:lpstr>
      <vt:lpstr>Team Outliers</vt:lpstr>
      <vt:lpstr>PowerPoint Presentation</vt:lpstr>
      <vt:lpstr> Objective of the Study </vt:lpstr>
      <vt:lpstr>PowerPoint Presentation</vt:lpstr>
      <vt:lpstr>PowerPoint Presentation</vt:lpstr>
      <vt:lpstr>Data Cleaning &amp; Preprocessing</vt:lpstr>
      <vt:lpstr>                        Annual Increase in House Values</vt:lpstr>
      <vt:lpstr>                            Annual Increase Vs Economic Factors</vt:lpstr>
      <vt:lpstr>                                  Property Value Distribution Over Years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Evaluation on Train Data</vt:lpstr>
      <vt:lpstr>Model Evaluation on Test Data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Sandeep Borwal</dc:creator>
  <cp:lastModifiedBy>Sandeep Borwal</cp:lastModifiedBy>
  <cp:revision>466</cp:revision>
  <dcterms:created xsi:type="dcterms:W3CDTF">2025-02-05T23:04:10Z</dcterms:created>
  <dcterms:modified xsi:type="dcterms:W3CDTF">2025-04-30T19:50:19Z</dcterms:modified>
</cp:coreProperties>
</file>